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ld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ild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ild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ie"/>
          <p:cNvSpPr/>
          <p:nvPr/>
        </p:nvSpPr>
        <p:spPr>
          <a:xfrm flipV="1">
            <a:off x="19939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Text"/>
          <p:cNvSpPr txBox="1"/>
          <p:nvPr>
            <p:ph type="body" sz="quarter" idx="21"/>
          </p:nvPr>
        </p:nvSpPr>
        <p:spPr>
          <a:xfrm>
            <a:off x="19939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51" name="Titeltext"/>
          <p:cNvSpPr txBox="1"/>
          <p:nvPr>
            <p:ph type="title"/>
          </p:nvPr>
        </p:nvSpPr>
        <p:spPr>
          <a:xfrm>
            <a:off x="1993900" y="2160984"/>
            <a:ext cx="17145000" cy="10179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spcBef>
                <a:spcPts val="39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52" name="Textebene 1…"/>
          <p:cNvSpPr txBox="1"/>
          <p:nvPr>
            <p:ph type="body" idx="1"/>
          </p:nvPr>
        </p:nvSpPr>
        <p:spPr>
          <a:xfrm>
            <a:off x="1993900" y="3857625"/>
            <a:ext cx="17145000" cy="8590360"/>
          </a:xfrm>
          <a:prstGeom prst="rect">
            <a:avLst/>
          </a:prstGeom>
        </p:spPr>
        <p:txBody>
          <a:bodyPr lIns="71437" tIns="71437" rIns="71437" bIns="71437"/>
          <a:lstStyle>
            <a:lvl1pPr marL="601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58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3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Unt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text"/>
          <p:cNvSpPr txBox="1"/>
          <p:nvPr>
            <p:ph type="title"/>
          </p:nvPr>
        </p:nvSpPr>
        <p:spPr>
          <a:xfrm>
            <a:off x="3619500" y="9036843"/>
            <a:ext cx="17145000" cy="3804048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b="0" cap="all" spc="0" sz="238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61" name="Textebene 1…"/>
          <p:cNvSpPr txBox="1"/>
          <p:nvPr>
            <p:ph type="body" sz="quarter" idx="1"/>
          </p:nvPr>
        </p:nvSpPr>
        <p:spPr>
          <a:xfrm>
            <a:off x="3619500" y="6000750"/>
            <a:ext cx="17145000" cy="2536032"/>
          </a:xfrm>
          <a:prstGeom prst="rect">
            <a:avLst/>
          </a:prstGeom>
        </p:spPr>
        <p:txBody>
          <a:bodyPr lIns="71437" tIns="71437" rIns="71437" bIns="71437" anchor="b"/>
          <a:lstStyle>
            <a:lvl1pPr marL="0" indent="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2" name="Foliennummer"/>
          <p:cNvSpPr txBox="1"/>
          <p:nvPr>
            <p:ph type="sldNum" sz="quarter" idx="2"/>
          </p:nvPr>
        </p:nvSpPr>
        <p:spPr>
          <a:xfrm>
            <a:off x="20177109" y="589359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i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Text"/>
          <p:cNvSpPr txBox="1"/>
          <p:nvPr>
            <p:ph type="body" sz="quarter" idx="21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71" name="Bild"/>
          <p:cNvSpPr/>
          <p:nvPr>
            <p:ph type="pic" sz="half" idx="22"/>
          </p:nvPr>
        </p:nvSpPr>
        <p:spPr>
          <a:xfrm>
            <a:off x="12421187" y="1714500"/>
            <a:ext cx="10470173" cy="115550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2" name="Titeltext"/>
          <p:cNvSpPr txBox="1"/>
          <p:nvPr>
            <p:ph type="title"/>
          </p:nvPr>
        </p:nvSpPr>
        <p:spPr>
          <a:xfrm>
            <a:off x="3619500" y="2160984"/>
            <a:ext cx="8858250" cy="10179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spcBef>
                <a:spcPts val="39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73" name="Textebene 1…"/>
          <p:cNvSpPr txBox="1"/>
          <p:nvPr>
            <p:ph type="body" sz="half" idx="1"/>
          </p:nvPr>
        </p:nvSpPr>
        <p:spPr>
          <a:xfrm>
            <a:off x="3619500" y="3857625"/>
            <a:ext cx="8858250" cy="8590360"/>
          </a:xfrm>
          <a:prstGeom prst="rect">
            <a:avLst/>
          </a:prstGeom>
        </p:spPr>
        <p:txBody>
          <a:bodyPr lIns="71437" tIns="71437" rIns="71437" bIns="71437"/>
          <a:lstStyle>
            <a:lvl1pPr marL="603250" indent="-603250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7750" indent="-603250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2250" indent="-603250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6750" indent="-603250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81250" indent="-603250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4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eltext"/>
          <p:cNvSpPr txBox="1"/>
          <p:nvPr>
            <p:ph type="title"/>
          </p:nvPr>
        </p:nvSpPr>
        <p:spPr>
          <a:xfrm>
            <a:off x="3619500" y="5679281"/>
            <a:ext cx="17145000" cy="6357938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b="0" cap="all" spc="0" sz="238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82" name="Foliennummer"/>
          <p:cNvSpPr txBox="1"/>
          <p:nvPr>
            <p:ph type="sldNum" sz="quarter" idx="2"/>
          </p:nvPr>
        </p:nvSpPr>
        <p:spPr>
          <a:xfrm>
            <a:off x="20222926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Untertite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ie"/>
          <p:cNvSpPr/>
          <p:nvPr/>
        </p:nvSpPr>
        <p:spPr>
          <a:xfrm flipV="1">
            <a:off x="3619500" y="8635632"/>
            <a:ext cx="17145000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Titeltext"/>
          <p:cNvSpPr txBox="1"/>
          <p:nvPr>
            <p:ph type="title"/>
          </p:nvPr>
        </p:nvSpPr>
        <p:spPr>
          <a:xfrm>
            <a:off x="3619500" y="9036843"/>
            <a:ext cx="17145000" cy="3804048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b="0" cap="all" spc="0" sz="238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91" name="Textebene 1…"/>
          <p:cNvSpPr txBox="1"/>
          <p:nvPr>
            <p:ph type="body" sz="quarter" idx="1"/>
          </p:nvPr>
        </p:nvSpPr>
        <p:spPr>
          <a:xfrm>
            <a:off x="3619500" y="6000750"/>
            <a:ext cx="17145000" cy="2536032"/>
          </a:xfrm>
          <a:prstGeom prst="rect">
            <a:avLst/>
          </a:prstGeom>
        </p:spPr>
        <p:txBody>
          <a:bodyPr lIns="71437" tIns="71437" rIns="71437" bIns="71437" anchor="b"/>
          <a:lstStyle>
            <a:lvl1pPr marL="0" indent="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4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2" name="Foliennummer"/>
          <p:cNvSpPr txBox="1"/>
          <p:nvPr>
            <p:ph type="sldNum" sz="quarter" idx="2"/>
          </p:nvPr>
        </p:nvSpPr>
        <p:spPr>
          <a:xfrm>
            <a:off x="20222926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i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Text"/>
          <p:cNvSpPr txBox="1"/>
          <p:nvPr>
            <p:ph type="body" sz="quarter" idx="21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201" name="Titeltext"/>
          <p:cNvSpPr txBox="1"/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spcBef>
                <a:spcPts val="39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02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i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7" name="Text"/>
          <p:cNvSpPr txBox="1"/>
          <p:nvPr>
            <p:ph type="body" sz="quarter" idx="21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218" name="Titeltext"/>
          <p:cNvSpPr txBox="1"/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spcBef>
                <a:spcPts val="39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19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i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Text"/>
          <p:cNvSpPr txBox="1"/>
          <p:nvPr>
            <p:ph type="body" sz="quarter" idx="21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228" name="Titeltext"/>
          <p:cNvSpPr txBox="1"/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spcBef>
                <a:spcPts val="39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29" name="Textebene 1…"/>
          <p:cNvSpPr txBox="1"/>
          <p:nvPr>
            <p:ph type="body" idx="1"/>
          </p:nvPr>
        </p:nvSpPr>
        <p:spPr>
          <a:xfrm>
            <a:off x="3619500" y="3857625"/>
            <a:ext cx="17145000" cy="8590360"/>
          </a:xfrm>
          <a:prstGeom prst="rect">
            <a:avLst/>
          </a:prstGeom>
        </p:spPr>
        <p:txBody>
          <a:bodyPr lIns="71437" tIns="71437" rIns="71437" bIns="71437"/>
          <a:lstStyle>
            <a:lvl1pPr marL="601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58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indent="-601382" defTabSz="821531">
              <a:lnSpc>
                <a:spcPct val="100000"/>
              </a:lnSpc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0" name="Foliennummer"/>
          <p:cNvSpPr txBox="1"/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821531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el &amp; 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ie"/>
          <p:cNvSpPr/>
          <p:nvPr/>
        </p:nvSpPr>
        <p:spPr>
          <a:xfrm flipV="1">
            <a:off x="3619500" y="1396631"/>
            <a:ext cx="17145000" cy="371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Textebene 1…"/>
          <p:cNvSpPr txBox="1"/>
          <p:nvPr>
            <p:ph type="body" sz="quarter" idx="1"/>
          </p:nvPr>
        </p:nvSpPr>
        <p:spPr>
          <a:xfrm>
            <a:off x="3619500" y="603384"/>
            <a:ext cx="15716250" cy="682493"/>
          </a:xfrm>
          <a:prstGeom prst="rect">
            <a:avLst/>
          </a:prstGeom>
        </p:spPr>
        <p:txBody>
          <a:bodyPr lIns="142873" tIns="142873" rIns="142873" bIns="142873" anchor="b"/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711200" indent="-406400" defTabSz="642937">
              <a:lnSpc>
                <a:spcPct val="80000"/>
              </a:lnSpc>
              <a:spcBef>
                <a:spcPts val="0"/>
              </a:spcBef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1016000" indent="-406400" defTabSz="642937">
              <a:lnSpc>
                <a:spcPct val="80000"/>
              </a:lnSpc>
              <a:spcBef>
                <a:spcPts val="0"/>
              </a:spcBef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1320800" indent="-406400" defTabSz="642937">
              <a:lnSpc>
                <a:spcPct val="80000"/>
              </a:lnSpc>
              <a:spcBef>
                <a:spcPts val="0"/>
              </a:spcBef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1625600" indent="-406400" defTabSz="642937">
              <a:lnSpc>
                <a:spcPct val="80000"/>
              </a:lnSpc>
              <a:spcBef>
                <a:spcPts val="0"/>
              </a:spcBef>
              <a:defRPr cap="all" spc="160"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9" name="Titeltext"/>
          <p:cNvSpPr txBox="1"/>
          <p:nvPr>
            <p:ph type="title"/>
          </p:nvPr>
        </p:nvSpPr>
        <p:spPr>
          <a:xfrm>
            <a:off x="3619500" y="2160983"/>
            <a:ext cx="17145000" cy="1017988"/>
          </a:xfrm>
          <a:prstGeom prst="rect">
            <a:avLst/>
          </a:prstGeom>
        </p:spPr>
        <p:txBody>
          <a:bodyPr lIns="142873" tIns="142873" rIns="142873" bIns="142873"/>
          <a:lstStyle>
            <a:lvl1pPr defTabSz="821532">
              <a:spcBef>
                <a:spcPts val="3800"/>
              </a:spcBef>
              <a:defRPr b="0" cap="all" spc="0" sz="84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40" name="Textebene 1…"/>
          <p:cNvSpPr txBox="1"/>
          <p:nvPr>
            <p:ph type="body" idx="21"/>
          </p:nvPr>
        </p:nvSpPr>
        <p:spPr>
          <a:xfrm>
            <a:off x="3619500" y="3857626"/>
            <a:ext cx="17145000" cy="8590361"/>
          </a:xfrm>
          <a:prstGeom prst="rect">
            <a:avLst/>
          </a:prstGeom>
        </p:spPr>
        <p:txBody>
          <a:bodyPr lIns="142873" tIns="142873" rIns="142873" bIns="142873"/>
          <a:lstStyle/>
          <a:p>
            <a:pPr marL="601382" indent="-601382" defTabSz="821532">
              <a:lnSpc>
                <a:spcPct val="100000"/>
              </a:lnSpc>
              <a:spcBef>
                <a:spcPts val="38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241" name="Foliennummer"/>
          <p:cNvSpPr txBox="1"/>
          <p:nvPr>
            <p:ph type="sldNum" sz="quarter" idx="2"/>
          </p:nvPr>
        </p:nvSpPr>
        <p:spPr>
          <a:xfrm>
            <a:off x="20069059" y="607218"/>
            <a:ext cx="688577" cy="755649"/>
          </a:xfrm>
          <a:prstGeom prst="rect">
            <a:avLst/>
          </a:prstGeom>
        </p:spPr>
        <p:txBody>
          <a:bodyPr lIns="142873" tIns="142873" rIns="142873" bIns="142873" anchor="t"/>
          <a:lstStyle>
            <a:lvl1pPr algn="r" defTabSz="821532">
              <a:lnSpc>
                <a:spcPct val="80000"/>
              </a:lnSpc>
              <a:defRPr sz="32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Agenda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Agenda-Untertitel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tif"/><Relationship Id="rId3" Type="http://schemas.openxmlformats.org/officeDocument/2006/relationships/hyperlink" Target="http://martingiesswein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mailto:info@martingiesswein.com" TargetMode="External"/><Relationship Id="rId3" Type="http://schemas.openxmlformats.org/officeDocument/2006/relationships/hyperlink" Target="http://www.martingiesswein.com" TargetMode="External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4 Schritte für ein besseres…"/>
          <p:cNvSpPr txBox="1"/>
          <p:nvPr>
            <p:ph type="title"/>
          </p:nvPr>
        </p:nvSpPr>
        <p:spPr>
          <a:xfrm>
            <a:off x="3619500" y="7377635"/>
            <a:ext cx="17145000" cy="3804048"/>
          </a:xfrm>
          <a:prstGeom prst="rect">
            <a:avLst/>
          </a:prstGeom>
        </p:spPr>
        <p:txBody>
          <a:bodyPr/>
          <a:lstStyle/>
          <a:p>
            <a:pPr defTabSz="328612">
              <a:defRPr sz="9520"/>
            </a:pPr>
          </a:p>
          <a:p>
            <a:pPr algn="ctr" defTabSz="328612">
              <a:defRPr sz="9520"/>
            </a:pPr>
            <a:r>
              <a:t>4 Schritte für ein besseres</a:t>
            </a:r>
          </a:p>
          <a:p>
            <a:pPr algn="ctr" defTabSz="328612">
              <a:defRPr sz="9520"/>
            </a:pPr>
            <a:r>
              <a:t>„New Normal“</a:t>
            </a:r>
          </a:p>
        </p:txBody>
      </p:sp>
      <p:sp>
        <p:nvSpPr>
          <p:cNvPr id="251" name="Post Covid…"/>
          <p:cNvSpPr txBox="1"/>
          <p:nvPr/>
        </p:nvSpPr>
        <p:spPr>
          <a:xfrm>
            <a:off x="4797636" y="1145237"/>
            <a:ext cx="15079194" cy="615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1531">
              <a:lnSpc>
                <a:spcPct val="80000"/>
              </a:lnSpc>
              <a:defRPr cap="all" sz="238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Post Covid</a:t>
            </a:r>
          </a:p>
          <a:p>
            <a:pPr defTabSz="821531">
              <a:lnSpc>
                <a:spcPct val="80000"/>
              </a:lnSpc>
              <a:defRPr cap="all" sz="238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Work Methode</a:t>
            </a:r>
          </a:p>
        </p:txBody>
      </p:sp>
      <p:pic>
        <p:nvPicPr>
          <p:cNvPr id="25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51579" y="10660578"/>
            <a:ext cx="35560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MartinGiesswein.com"/>
          <p:cNvSpPr txBox="1"/>
          <p:nvPr/>
        </p:nvSpPr>
        <p:spPr>
          <a:xfrm>
            <a:off x="305222" y="12461895"/>
            <a:ext cx="30608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MartinGiesswein.com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Kontakt"/>
          <p:cNvSpPr txBox="1"/>
          <p:nvPr>
            <p:ph type="title"/>
          </p:nvPr>
        </p:nvSpPr>
        <p:spPr>
          <a:xfrm>
            <a:off x="1981200" y="1849564"/>
            <a:ext cx="17145000" cy="1017985"/>
          </a:xfrm>
          <a:prstGeom prst="rect">
            <a:avLst/>
          </a:prstGeom>
        </p:spPr>
        <p:txBody>
          <a:bodyPr/>
          <a:lstStyle>
            <a:lvl1pPr defTabSz="673655">
              <a:spcBef>
                <a:spcPts val="3200"/>
              </a:spcBef>
              <a:defRPr sz="6887"/>
            </a:lvl1pPr>
          </a:lstStyle>
          <a:p>
            <a:pPr/>
            <a:r>
              <a:t>Kontakt</a:t>
            </a:r>
          </a:p>
        </p:txBody>
      </p:sp>
      <p:sp>
        <p:nvSpPr>
          <p:cNvPr id="533" name="Mag. Martin Giesswein…"/>
          <p:cNvSpPr txBox="1"/>
          <p:nvPr>
            <p:ph type="body" idx="1"/>
          </p:nvPr>
        </p:nvSpPr>
        <p:spPr>
          <a:xfrm>
            <a:off x="13070971" y="4155591"/>
            <a:ext cx="17145001" cy="8590360"/>
          </a:xfrm>
          <a:prstGeom prst="rect">
            <a:avLst/>
          </a:prstGeom>
        </p:spPr>
        <p:txBody>
          <a:bodyPr/>
          <a:lstStyle/>
          <a:p>
            <a:pPr/>
            <a:r>
              <a:t>Mag. Martin Giesswein</a:t>
            </a:r>
          </a:p>
          <a:p>
            <a:pPr/>
            <a:r>
              <a:t>+43 664 133 90 85</a:t>
            </a:r>
          </a:p>
          <a:p>
            <a:pPr/>
            <a:r>
              <a:rPr u="sng">
                <a:solidFill>
                  <a:srgbClr val="34A5DA"/>
                </a:solidFill>
                <a:hlinkClick r:id="rId2" invalidUrl="" action="" tgtFrame="" tooltip="" history="1" highlightClick="0" endSnd="0"/>
              </a:rPr>
              <a:t>info@martingiesswein.com</a:t>
            </a:r>
          </a:p>
          <a:p>
            <a:pPr/>
            <a:r>
              <a:rPr u="sng">
                <a:solidFill>
                  <a:srgbClr val="34A5DA"/>
                </a:solidFill>
                <a:hlinkClick r:id="rId3" invalidUrl="" action="" tgtFrame="" tooltip="" history="1" highlightClick="0" endSnd="0"/>
              </a:rPr>
              <a:t>www.martingiesswein.com</a:t>
            </a:r>
          </a:p>
        </p:txBody>
      </p:sp>
      <p:pic>
        <p:nvPicPr>
          <p:cNvPr id="534" name="margarida-csilva-cQCqoTjr0B4-unsplash.jpg" descr="margarida-csilva-cQCqoTjr0B4-unsplas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7261" y="3711719"/>
            <a:ext cx="9438840" cy="6292562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For the new normal"/>
          <p:cNvSpPr txBox="1"/>
          <p:nvPr/>
        </p:nvSpPr>
        <p:spPr>
          <a:xfrm>
            <a:off x="3547434" y="8864829"/>
            <a:ext cx="6318495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673655">
              <a:lnSpc>
                <a:spcPct val="80000"/>
              </a:lnSpc>
              <a:spcBef>
                <a:spcPts val="3200"/>
              </a:spcBef>
              <a:defRPr cap="all" sz="6887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For the new normal</a:t>
            </a:r>
          </a:p>
        </p:txBody>
      </p:sp>
      <p:sp>
        <p:nvSpPr>
          <p:cNvPr id="536" name="New Leadership"/>
          <p:cNvSpPr txBox="1"/>
          <p:nvPr/>
        </p:nvSpPr>
        <p:spPr>
          <a:xfrm>
            <a:off x="3547434" y="4134855"/>
            <a:ext cx="6318495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673655">
              <a:lnSpc>
                <a:spcPct val="80000"/>
              </a:lnSpc>
              <a:spcBef>
                <a:spcPts val="3200"/>
              </a:spcBef>
              <a:defRPr cap="all" sz="6887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New Leadership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am-Energieanalyse…"/>
          <p:cNvSpPr txBox="1"/>
          <p:nvPr>
            <p:ph type="body" idx="1"/>
          </p:nvPr>
        </p:nvSpPr>
        <p:spPr>
          <a:xfrm>
            <a:off x="1014361" y="3180600"/>
            <a:ext cx="17145001" cy="8590360"/>
          </a:xfrm>
          <a:prstGeom prst="rect">
            <a:avLst/>
          </a:prstGeom>
        </p:spPr>
        <p:txBody>
          <a:bodyPr/>
          <a:lstStyle/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Team-Energieanalyse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Landkartenanalyse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Optimierungsideen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Priorisierung der Ideen</a:t>
            </a:r>
          </a:p>
          <a:p>
            <a:pPr lvl="1"/>
          </a:p>
          <a:p>
            <a:pPr lvl="1"/>
            <a:r>
              <a:t>Kleine Schritte der Umsetzung &amp; Review</a:t>
            </a:r>
          </a:p>
        </p:txBody>
      </p:sp>
      <p:sp>
        <p:nvSpPr>
          <p:cNvPr id="256" name="Linie"/>
          <p:cNvSpPr/>
          <p:nvPr/>
        </p:nvSpPr>
        <p:spPr>
          <a:xfrm flipV="1">
            <a:off x="19272386" y="10474123"/>
            <a:ext cx="1" cy="248677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Linie"/>
          <p:cNvSpPr/>
          <p:nvPr/>
        </p:nvSpPr>
        <p:spPr>
          <a:xfrm>
            <a:off x="18176633" y="11717508"/>
            <a:ext cx="219150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Geringer Aufwand"/>
          <p:cNvSpPr txBox="1"/>
          <p:nvPr/>
        </p:nvSpPr>
        <p:spPr>
          <a:xfrm>
            <a:off x="17984911" y="9887741"/>
            <a:ext cx="257495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Geringer Aufwand</a:t>
            </a:r>
          </a:p>
        </p:txBody>
      </p:sp>
      <p:sp>
        <p:nvSpPr>
          <p:cNvPr id="259" name="Hoher Aufwand"/>
          <p:cNvSpPr txBox="1"/>
          <p:nvPr/>
        </p:nvSpPr>
        <p:spPr>
          <a:xfrm>
            <a:off x="18156970" y="13085909"/>
            <a:ext cx="223083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Hoher Aufwand</a:t>
            </a:r>
          </a:p>
        </p:txBody>
      </p:sp>
      <p:sp>
        <p:nvSpPr>
          <p:cNvPr id="260" name="Hohe Wirkung"/>
          <p:cNvSpPr txBox="1"/>
          <p:nvPr/>
        </p:nvSpPr>
        <p:spPr>
          <a:xfrm>
            <a:off x="20385411" y="11486825"/>
            <a:ext cx="205069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Hohe Wirkung</a:t>
            </a:r>
          </a:p>
        </p:txBody>
      </p:sp>
      <p:sp>
        <p:nvSpPr>
          <p:cNvPr id="261" name="Geringe Wirkung"/>
          <p:cNvSpPr txBox="1"/>
          <p:nvPr/>
        </p:nvSpPr>
        <p:spPr>
          <a:xfrm>
            <a:off x="15764548" y="11486825"/>
            <a:ext cx="239481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Geringe Wirkung</a:t>
            </a:r>
          </a:p>
        </p:txBody>
      </p:sp>
      <p:grpSp>
        <p:nvGrpSpPr>
          <p:cNvPr id="264" name="1"/>
          <p:cNvGrpSpPr/>
          <p:nvPr/>
        </p:nvGrpSpPr>
        <p:grpSpPr>
          <a:xfrm>
            <a:off x="19742529" y="10303933"/>
            <a:ext cx="984002" cy="397867"/>
            <a:chOff x="0" y="0"/>
            <a:chExt cx="984000" cy="397865"/>
          </a:xfrm>
        </p:grpSpPr>
        <p:sp>
          <p:nvSpPr>
            <p:cNvPr id="263" name="1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15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pic>
          <p:nvPicPr>
            <p:cNvPr id="262" name="1 1" descr="1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grpSp>
        <p:nvGrpSpPr>
          <p:cNvPr id="267" name="…."/>
          <p:cNvGrpSpPr/>
          <p:nvPr/>
        </p:nvGrpSpPr>
        <p:grpSpPr>
          <a:xfrm>
            <a:off x="19372877" y="10828025"/>
            <a:ext cx="984002" cy="397866"/>
            <a:chOff x="0" y="0"/>
            <a:chExt cx="984000" cy="397865"/>
          </a:xfrm>
        </p:grpSpPr>
        <p:sp>
          <p:nvSpPr>
            <p:cNvPr id="266" name="….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265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grpSp>
        <p:nvGrpSpPr>
          <p:cNvPr id="270" name="…."/>
          <p:cNvGrpSpPr/>
          <p:nvPr/>
        </p:nvGrpSpPr>
        <p:grpSpPr>
          <a:xfrm>
            <a:off x="20417159" y="11163298"/>
            <a:ext cx="984002" cy="397867"/>
            <a:chOff x="0" y="0"/>
            <a:chExt cx="984000" cy="397865"/>
          </a:xfrm>
        </p:grpSpPr>
        <p:sp>
          <p:nvSpPr>
            <p:cNvPr id="269" name="….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268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pic>
        <p:nvPicPr>
          <p:cNvPr id="27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2619" y="6814155"/>
            <a:ext cx="4379534" cy="2486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27624" y="2962083"/>
            <a:ext cx="6089525" cy="3468842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Linie"/>
          <p:cNvSpPr/>
          <p:nvPr/>
        </p:nvSpPr>
        <p:spPr>
          <a:xfrm flipV="1">
            <a:off x="9344220" y="2297848"/>
            <a:ext cx="6254418" cy="13592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4" name="Linie"/>
          <p:cNvSpPr/>
          <p:nvPr/>
        </p:nvSpPr>
        <p:spPr>
          <a:xfrm>
            <a:off x="9502657" y="4885197"/>
            <a:ext cx="625708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5" name="Linie"/>
          <p:cNvSpPr/>
          <p:nvPr/>
        </p:nvSpPr>
        <p:spPr>
          <a:xfrm>
            <a:off x="9378130" y="6294567"/>
            <a:ext cx="6811069" cy="144579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6" name="Linie"/>
          <p:cNvSpPr/>
          <p:nvPr/>
        </p:nvSpPr>
        <p:spPr>
          <a:xfrm>
            <a:off x="9226982" y="7543040"/>
            <a:ext cx="6492026" cy="32925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7" name="Rechteck"/>
          <p:cNvSpPr/>
          <p:nvPr/>
        </p:nvSpPr>
        <p:spPr>
          <a:xfrm>
            <a:off x="3322193" y="1257300"/>
            <a:ext cx="12868598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9808" y="250060"/>
            <a:ext cx="6525156" cy="266218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Post Covid Work Methode"/>
          <p:cNvSpPr txBox="1"/>
          <p:nvPr>
            <p:ph type="title"/>
          </p:nvPr>
        </p:nvSpPr>
        <p:spPr>
          <a:xfrm>
            <a:off x="415294" y="533289"/>
            <a:ext cx="17145001" cy="1017985"/>
          </a:xfrm>
          <a:prstGeom prst="rect">
            <a:avLst/>
          </a:prstGeom>
        </p:spPr>
        <p:txBody>
          <a:bodyPr/>
          <a:lstStyle>
            <a:lvl1pPr defTabSz="673655">
              <a:spcBef>
                <a:spcPts val="3200"/>
              </a:spcBef>
              <a:defRPr sz="6887"/>
            </a:lvl1pPr>
          </a:lstStyle>
          <a:p>
            <a:pPr/>
            <a:r>
              <a:t>Post Covid Work Methode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ost Covid Work Methode (1)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Covid Work Methode (1)</a:t>
            </a:r>
          </a:p>
        </p:txBody>
      </p:sp>
      <p:sp>
        <p:nvSpPr>
          <p:cNvPr id="282" name="Was bringt / raubt Energie"/>
          <p:cNvSpPr txBox="1"/>
          <p:nvPr>
            <p:ph type="title"/>
          </p:nvPr>
        </p:nvSpPr>
        <p:spPr>
          <a:xfrm>
            <a:off x="6986266" y="1860088"/>
            <a:ext cx="17145001" cy="1412875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Was bringt</a:t>
            </a:r>
            <a:r>
              <a:t> </a:t>
            </a:r>
            <a:r>
              <a:rPr>
                <a:solidFill>
                  <a:srgbClr val="000000"/>
                </a:solidFill>
              </a:rPr>
              <a:t>/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raubt Energie</a:t>
            </a:r>
          </a:p>
        </p:txBody>
      </p:sp>
      <p:sp>
        <p:nvSpPr>
          <p:cNvPr id="283" name="Zu viele eMails…"/>
          <p:cNvSpPr txBox="1"/>
          <p:nvPr/>
        </p:nvSpPr>
        <p:spPr>
          <a:xfrm>
            <a:off x="16011574" y="3847175"/>
            <a:ext cx="8137466" cy="659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Zu viele eMails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Micro Management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Ad Hoc Unterbrechungen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Neue Aufgaben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Keine Struktur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Unklare Ziele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Keine Priorisierung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Immer verfügbar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Kinderbetreuung</a:t>
            </a:r>
          </a:p>
          <a:p>
            <a:pPr marL="266700" indent="-266700" algn="l" defTabSz="642937">
              <a:defRPr b="1" sz="16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66700" indent="-266700" algn="l" defTabSz="642937">
              <a:defRPr b="1" sz="16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66700" indent="-266700" algn="l" defTabSz="642937">
              <a:defRPr b="1" sz="1600">
                <a:solidFill>
                  <a:srgbClr val="E4283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84" name="Erfolge feiern…"/>
          <p:cNvSpPr txBox="1"/>
          <p:nvPr/>
        </p:nvSpPr>
        <p:spPr>
          <a:xfrm>
            <a:off x="495274" y="3847175"/>
            <a:ext cx="8137466" cy="659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Erfolge feiern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Nette Voice Nachrichten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Post ist da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virt. Feier-Vorbereitungen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Persönliche Gespräche an Telefon ohne Agenda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Klarheit über Aufgaben und Ziele</a:t>
            </a:r>
          </a:p>
          <a:p>
            <a:pPr marL="209176" indent="-209176" algn="l" defTabSz="642937">
              <a:buClr>
                <a:srgbClr val="34A5DA"/>
              </a:buClr>
              <a:buSzPct val="104999"/>
              <a:buFont typeface="Avenir Next Regular"/>
              <a:buChar char="‣"/>
              <a:defRPr b="1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Täglicher Teamcall</a:t>
            </a:r>
          </a:p>
          <a:p>
            <a:pPr marL="266700" indent="-266700" algn="l" defTabSz="642937">
              <a:defRPr b="1" sz="1600">
                <a:solidFill>
                  <a:srgbClr val="4C894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66700" indent="-266700" algn="l" defTabSz="642937">
              <a:defRPr b="1" sz="1600">
                <a:solidFill>
                  <a:srgbClr val="4C894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66700" indent="-266700" algn="l" defTabSz="642937">
              <a:defRPr b="1" sz="1600">
                <a:solidFill>
                  <a:srgbClr val="4C894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85" name="Batterie"/>
          <p:cNvSpPr/>
          <p:nvPr/>
        </p:nvSpPr>
        <p:spPr>
          <a:xfrm>
            <a:off x="9899764" y="6376012"/>
            <a:ext cx="4844787" cy="232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4" y="0"/>
                </a:moveTo>
                <a:cubicBezTo>
                  <a:pt x="210" y="0"/>
                  <a:pt x="0" y="430"/>
                  <a:pt x="0" y="970"/>
                </a:cubicBezTo>
                <a:lnTo>
                  <a:pt x="0" y="20633"/>
                </a:lnTo>
                <a:cubicBezTo>
                  <a:pt x="0" y="21162"/>
                  <a:pt x="205" y="21600"/>
                  <a:pt x="464" y="21600"/>
                </a:cubicBezTo>
                <a:lnTo>
                  <a:pt x="19300" y="21600"/>
                </a:lnTo>
                <a:cubicBezTo>
                  <a:pt x="19554" y="21600"/>
                  <a:pt x="19764" y="21173"/>
                  <a:pt x="19764" y="20633"/>
                </a:cubicBezTo>
                <a:lnTo>
                  <a:pt x="19764" y="16358"/>
                </a:lnTo>
                <a:lnTo>
                  <a:pt x="21136" y="16358"/>
                </a:lnTo>
                <a:cubicBezTo>
                  <a:pt x="21390" y="16358"/>
                  <a:pt x="21600" y="15931"/>
                  <a:pt x="21600" y="15391"/>
                </a:cubicBezTo>
                <a:lnTo>
                  <a:pt x="21595" y="6212"/>
                </a:lnTo>
                <a:cubicBezTo>
                  <a:pt x="21595" y="5683"/>
                  <a:pt x="21390" y="5245"/>
                  <a:pt x="21131" y="5245"/>
                </a:cubicBezTo>
                <a:lnTo>
                  <a:pt x="19759" y="5245"/>
                </a:lnTo>
                <a:lnTo>
                  <a:pt x="19759" y="970"/>
                </a:lnTo>
                <a:cubicBezTo>
                  <a:pt x="19759" y="442"/>
                  <a:pt x="19554" y="0"/>
                  <a:pt x="19295" y="0"/>
                </a:cubicBezTo>
                <a:lnTo>
                  <a:pt x="464" y="0"/>
                </a:lnTo>
                <a:close/>
                <a:moveTo>
                  <a:pt x="935" y="1948"/>
                </a:moveTo>
                <a:lnTo>
                  <a:pt x="18829" y="1948"/>
                </a:lnTo>
                <a:lnTo>
                  <a:pt x="18829" y="6223"/>
                </a:lnTo>
                <a:cubicBezTo>
                  <a:pt x="18829" y="6751"/>
                  <a:pt x="19036" y="7189"/>
                  <a:pt x="19295" y="7189"/>
                </a:cubicBezTo>
                <a:lnTo>
                  <a:pt x="20665" y="7189"/>
                </a:lnTo>
                <a:lnTo>
                  <a:pt x="20665" y="14435"/>
                </a:lnTo>
                <a:lnTo>
                  <a:pt x="19295" y="14435"/>
                </a:lnTo>
                <a:cubicBezTo>
                  <a:pt x="19041" y="14435"/>
                  <a:pt x="18829" y="14862"/>
                  <a:pt x="18829" y="15402"/>
                </a:cubicBezTo>
                <a:lnTo>
                  <a:pt x="18829" y="19677"/>
                </a:lnTo>
                <a:lnTo>
                  <a:pt x="935" y="19677"/>
                </a:lnTo>
                <a:lnTo>
                  <a:pt x="935" y="1948"/>
                </a:lnTo>
                <a:close/>
                <a:moveTo>
                  <a:pt x="2344" y="4458"/>
                </a:moveTo>
                <a:cubicBezTo>
                  <a:pt x="2312" y="4458"/>
                  <a:pt x="2290" y="4514"/>
                  <a:pt x="2290" y="4570"/>
                </a:cubicBezTo>
                <a:lnTo>
                  <a:pt x="2290" y="17058"/>
                </a:lnTo>
                <a:cubicBezTo>
                  <a:pt x="2290" y="17125"/>
                  <a:pt x="2312" y="17170"/>
                  <a:pt x="2344" y="17170"/>
                </a:cubicBezTo>
                <a:lnTo>
                  <a:pt x="17437" y="17170"/>
                </a:lnTo>
                <a:cubicBezTo>
                  <a:pt x="17464" y="17170"/>
                  <a:pt x="17491" y="17125"/>
                  <a:pt x="17491" y="17058"/>
                </a:cubicBezTo>
                <a:lnTo>
                  <a:pt x="17491" y="4570"/>
                </a:lnTo>
                <a:cubicBezTo>
                  <a:pt x="17491" y="4514"/>
                  <a:pt x="17464" y="4458"/>
                  <a:pt x="17437" y="4458"/>
                </a:cubicBezTo>
                <a:lnTo>
                  <a:pt x="2344" y="4458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hteck"/>
          <p:cNvSpPr/>
          <p:nvPr/>
        </p:nvSpPr>
        <p:spPr>
          <a:xfrm>
            <a:off x="17551060" y="9462375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8" name="Rechteck"/>
          <p:cNvSpPr/>
          <p:nvPr/>
        </p:nvSpPr>
        <p:spPr>
          <a:xfrm>
            <a:off x="17551060" y="6603327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9" name="Rechteck"/>
          <p:cNvSpPr/>
          <p:nvPr/>
        </p:nvSpPr>
        <p:spPr>
          <a:xfrm>
            <a:off x="17551060" y="3744278"/>
            <a:ext cx="7196553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0" name="Rechteck"/>
          <p:cNvSpPr/>
          <p:nvPr/>
        </p:nvSpPr>
        <p:spPr>
          <a:xfrm>
            <a:off x="-1286330" y="9462375"/>
            <a:ext cx="7196554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1" name="Rechteck"/>
          <p:cNvSpPr/>
          <p:nvPr/>
        </p:nvSpPr>
        <p:spPr>
          <a:xfrm>
            <a:off x="-1286330" y="6603327"/>
            <a:ext cx="7196554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2" name="Rechteck"/>
          <p:cNvSpPr/>
          <p:nvPr/>
        </p:nvSpPr>
        <p:spPr>
          <a:xfrm>
            <a:off x="-1286330" y="3744278"/>
            <a:ext cx="7196554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3" name="Post Covid Work Methode (2)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Covid Work Methode (2)</a:t>
            </a:r>
          </a:p>
        </p:txBody>
      </p:sp>
      <p:sp>
        <p:nvSpPr>
          <p:cNvPr id="294" name="Team Calls"/>
          <p:cNvSpPr/>
          <p:nvPr/>
        </p:nvSpPr>
        <p:spPr>
          <a:xfrm>
            <a:off x="7997058" y="3744278"/>
            <a:ext cx="7196553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Team Calls</a:t>
            </a:r>
          </a:p>
        </p:txBody>
      </p:sp>
      <p:sp>
        <p:nvSpPr>
          <p:cNvPr id="295" name="1:1 Kommunikation"/>
          <p:cNvSpPr/>
          <p:nvPr/>
        </p:nvSpPr>
        <p:spPr>
          <a:xfrm>
            <a:off x="7997058" y="6603327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1:1 Kommunikation</a:t>
            </a:r>
          </a:p>
        </p:txBody>
      </p:sp>
      <p:sp>
        <p:nvSpPr>
          <p:cNvPr id="296" name="Asynchrone Kommunikation"/>
          <p:cNvSpPr/>
          <p:nvPr/>
        </p:nvSpPr>
        <p:spPr>
          <a:xfrm>
            <a:off x="7997058" y="9462375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Asynchrone</a:t>
            </a:r>
            <a:br/>
            <a:r>
              <a:t>Kommunikation</a:t>
            </a:r>
          </a:p>
        </p:txBody>
      </p:sp>
      <p:sp>
        <p:nvSpPr>
          <p:cNvPr id="297" name="Abgerundetes Rechteck"/>
          <p:cNvSpPr/>
          <p:nvPr/>
        </p:nvSpPr>
        <p:spPr>
          <a:xfrm>
            <a:off x="14951363" y="2981792"/>
            <a:ext cx="2693158" cy="8881121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8" name="Mitarbeiter/in"/>
          <p:cNvSpPr/>
          <p:nvPr/>
        </p:nvSpPr>
        <p:spPr>
          <a:xfrm>
            <a:off x="14064611" y="1853087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Mitarbeiter/in</a:t>
            </a:r>
          </a:p>
        </p:txBody>
      </p:sp>
      <p:sp>
        <p:nvSpPr>
          <p:cNvPr id="299" name="Abgerundetes Rechteck"/>
          <p:cNvSpPr/>
          <p:nvPr/>
        </p:nvSpPr>
        <p:spPr>
          <a:xfrm>
            <a:off x="5640379" y="2981792"/>
            <a:ext cx="2693158" cy="8881122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0" name="Führungskraft"/>
          <p:cNvSpPr/>
          <p:nvPr/>
        </p:nvSpPr>
        <p:spPr>
          <a:xfrm>
            <a:off x="4753627" y="1853087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Führungskraft</a:t>
            </a:r>
          </a:p>
        </p:txBody>
      </p:sp>
      <p:sp>
        <p:nvSpPr>
          <p:cNvPr id="301" name="Abgerundetes Rechteck"/>
          <p:cNvSpPr/>
          <p:nvPr/>
        </p:nvSpPr>
        <p:spPr>
          <a:xfrm>
            <a:off x="22391420" y="2981792"/>
            <a:ext cx="2693159" cy="8881121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2" name="Abgerundetes Rechteck"/>
          <p:cNvSpPr/>
          <p:nvPr/>
        </p:nvSpPr>
        <p:spPr>
          <a:xfrm>
            <a:off x="-1462890" y="2981792"/>
            <a:ext cx="2693159" cy="8881122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Vor-…"/>
          <p:cNvSpPr/>
          <p:nvPr/>
        </p:nvSpPr>
        <p:spPr>
          <a:xfrm>
            <a:off x="-2349642" y="1853086"/>
            <a:ext cx="4466661" cy="1677588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Vor-</a:t>
            </a:r>
          </a:p>
          <a:p>
            <a:pPr algn="r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gesetzte </a:t>
            </a:r>
            <a:br/>
            <a:r>
              <a:t>Person    </a:t>
            </a:r>
          </a:p>
        </p:txBody>
      </p:sp>
      <p:sp>
        <p:nvSpPr>
          <p:cNvPr id="304" name="Partner…"/>
          <p:cNvSpPr/>
          <p:nvPr/>
        </p:nvSpPr>
        <p:spPr>
          <a:xfrm>
            <a:off x="21504670" y="1682770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Partner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Kunde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hteck"/>
          <p:cNvSpPr/>
          <p:nvPr/>
        </p:nvSpPr>
        <p:spPr>
          <a:xfrm>
            <a:off x="17551060" y="9462375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7" name="Rechteck"/>
          <p:cNvSpPr/>
          <p:nvPr/>
        </p:nvSpPr>
        <p:spPr>
          <a:xfrm>
            <a:off x="17551060" y="6603327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8" name="Rechteck"/>
          <p:cNvSpPr/>
          <p:nvPr/>
        </p:nvSpPr>
        <p:spPr>
          <a:xfrm>
            <a:off x="17551060" y="3744278"/>
            <a:ext cx="7196553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9" name="Rechteck"/>
          <p:cNvSpPr/>
          <p:nvPr/>
        </p:nvSpPr>
        <p:spPr>
          <a:xfrm>
            <a:off x="-1286330" y="9462375"/>
            <a:ext cx="7196554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0" name="Rechteck"/>
          <p:cNvSpPr/>
          <p:nvPr/>
        </p:nvSpPr>
        <p:spPr>
          <a:xfrm>
            <a:off x="-1286330" y="6603327"/>
            <a:ext cx="7196554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1" name="Rechteck"/>
          <p:cNvSpPr/>
          <p:nvPr/>
        </p:nvSpPr>
        <p:spPr>
          <a:xfrm>
            <a:off x="-1286330" y="3744278"/>
            <a:ext cx="7196554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2" name="Post Covid Work Methode (2)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Covid Work Methode (2)</a:t>
            </a:r>
          </a:p>
        </p:txBody>
      </p:sp>
      <p:sp>
        <p:nvSpPr>
          <p:cNvPr id="313" name="Team Calls"/>
          <p:cNvSpPr/>
          <p:nvPr/>
        </p:nvSpPr>
        <p:spPr>
          <a:xfrm>
            <a:off x="7997058" y="3744278"/>
            <a:ext cx="7196553" cy="2104255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Team Calls</a:t>
            </a:r>
          </a:p>
        </p:txBody>
      </p:sp>
      <p:sp>
        <p:nvSpPr>
          <p:cNvPr id="314" name="1:1 Kommunikation"/>
          <p:cNvSpPr/>
          <p:nvPr/>
        </p:nvSpPr>
        <p:spPr>
          <a:xfrm>
            <a:off x="7997058" y="6603327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1:1 Kommunikation</a:t>
            </a:r>
          </a:p>
        </p:txBody>
      </p:sp>
      <p:sp>
        <p:nvSpPr>
          <p:cNvPr id="315" name="Asynchrone Kommunikation"/>
          <p:cNvSpPr/>
          <p:nvPr/>
        </p:nvSpPr>
        <p:spPr>
          <a:xfrm>
            <a:off x="7997058" y="9462375"/>
            <a:ext cx="7196553" cy="2104254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Asynchrone</a:t>
            </a:r>
            <a:br/>
            <a:r>
              <a:t>Kommunikation</a:t>
            </a:r>
          </a:p>
        </p:txBody>
      </p:sp>
      <p:sp>
        <p:nvSpPr>
          <p:cNvPr id="316" name="Abgerundetes Rechteck"/>
          <p:cNvSpPr/>
          <p:nvPr/>
        </p:nvSpPr>
        <p:spPr>
          <a:xfrm>
            <a:off x="14951363" y="2981792"/>
            <a:ext cx="2693158" cy="8881121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7" name="Mitarbeiter/in"/>
          <p:cNvSpPr/>
          <p:nvPr/>
        </p:nvSpPr>
        <p:spPr>
          <a:xfrm>
            <a:off x="14064611" y="1853087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Mitarbeiter/in</a:t>
            </a:r>
          </a:p>
        </p:txBody>
      </p:sp>
      <p:sp>
        <p:nvSpPr>
          <p:cNvPr id="318" name="Abgerundetes Rechteck"/>
          <p:cNvSpPr/>
          <p:nvPr/>
        </p:nvSpPr>
        <p:spPr>
          <a:xfrm>
            <a:off x="5640379" y="2981792"/>
            <a:ext cx="2693158" cy="8881122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9" name="Führungskraft"/>
          <p:cNvSpPr/>
          <p:nvPr/>
        </p:nvSpPr>
        <p:spPr>
          <a:xfrm>
            <a:off x="4753627" y="1853087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Führungskraft</a:t>
            </a:r>
          </a:p>
        </p:txBody>
      </p:sp>
      <p:sp>
        <p:nvSpPr>
          <p:cNvPr id="320" name="Abgerundetes Rechteck"/>
          <p:cNvSpPr/>
          <p:nvPr/>
        </p:nvSpPr>
        <p:spPr>
          <a:xfrm>
            <a:off x="22391420" y="2981792"/>
            <a:ext cx="2693159" cy="8881121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Partner…"/>
          <p:cNvSpPr/>
          <p:nvPr/>
        </p:nvSpPr>
        <p:spPr>
          <a:xfrm>
            <a:off x="21504670" y="1682770"/>
            <a:ext cx="4466661" cy="1677587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Partner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Kunde</a:t>
            </a:r>
          </a:p>
        </p:txBody>
      </p:sp>
      <p:sp>
        <p:nvSpPr>
          <p:cNvPr id="322" name="Abgerundetes Rechteck"/>
          <p:cNvSpPr/>
          <p:nvPr/>
        </p:nvSpPr>
        <p:spPr>
          <a:xfrm>
            <a:off x="-1462890" y="2981792"/>
            <a:ext cx="2693159" cy="8881122"/>
          </a:xfrm>
          <a:prstGeom prst="roundRect">
            <a:avLst>
              <a:gd name="adj" fmla="val 7073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3" name="Vor-…"/>
          <p:cNvSpPr/>
          <p:nvPr/>
        </p:nvSpPr>
        <p:spPr>
          <a:xfrm>
            <a:off x="-2349642" y="1853086"/>
            <a:ext cx="4466661" cy="1677588"/>
          </a:xfrm>
          <a:prstGeom prst="roundRect">
            <a:avLst>
              <a:gd name="adj" fmla="val 1135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Vor-</a:t>
            </a:r>
          </a:p>
          <a:p>
            <a:pPr algn="r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gesetzte </a:t>
            </a:r>
            <a:br/>
            <a:r>
              <a:t>Person  </a:t>
            </a:r>
          </a:p>
        </p:txBody>
      </p:sp>
      <p:sp>
        <p:nvSpPr>
          <p:cNvPr id="324" name="*Erreichbarkeits-…"/>
          <p:cNvSpPr/>
          <p:nvPr/>
        </p:nvSpPr>
        <p:spPr>
          <a:xfrm>
            <a:off x="9066441" y="7001136"/>
            <a:ext cx="5488807" cy="1270001"/>
          </a:xfrm>
          <a:prstGeom prst="roundRect">
            <a:avLst>
              <a:gd name="adj" fmla="val 15000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*Erreichbarkeits-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Deal</a:t>
            </a:r>
          </a:p>
        </p:txBody>
      </p:sp>
      <p:sp>
        <p:nvSpPr>
          <p:cNvPr id="325" name="Typfrage Vertrauen"/>
          <p:cNvSpPr/>
          <p:nvPr/>
        </p:nvSpPr>
        <p:spPr>
          <a:xfrm>
            <a:off x="5334123" y="1330549"/>
            <a:ext cx="3305670" cy="1123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3" y="0"/>
                </a:moveTo>
                <a:lnTo>
                  <a:pt x="19697" y="0"/>
                </a:lnTo>
                <a:cubicBezTo>
                  <a:pt x="19976" y="0"/>
                  <a:pt x="20200" y="0"/>
                  <a:pt x="20381" y="34"/>
                </a:cubicBezTo>
                <a:cubicBezTo>
                  <a:pt x="20563" y="69"/>
                  <a:pt x="20702" y="137"/>
                  <a:pt x="20814" y="274"/>
                </a:cubicBezTo>
                <a:cubicBezTo>
                  <a:pt x="20975" y="447"/>
                  <a:pt x="21119" y="720"/>
                  <a:pt x="21237" y="1068"/>
                </a:cubicBezTo>
                <a:cubicBezTo>
                  <a:pt x="21355" y="1416"/>
                  <a:pt x="21448" y="1839"/>
                  <a:pt x="21507" y="2313"/>
                </a:cubicBezTo>
                <a:cubicBezTo>
                  <a:pt x="21553" y="2641"/>
                  <a:pt x="21577" y="3052"/>
                  <a:pt x="21588" y="3586"/>
                </a:cubicBezTo>
                <a:cubicBezTo>
                  <a:pt x="21600" y="4120"/>
                  <a:pt x="21600" y="4777"/>
                  <a:pt x="21600" y="5599"/>
                </a:cubicBezTo>
                <a:lnTo>
                  <a:pt x="21600" y="16001"/>
                </a:lnTo>
                <a:cubicBezTo>
                  <a:pt x="21600" y="16823"/>
                  <a:pt x="21600" y="17480"/>
                  <a:pt x="21588" y="18014"/>
                </a:cubicBezTo>
                <a:cubicBezTo>
                  <a:pt x="21577" y="18548"/>
                  <a:pt x="21553" y="18959"/>
                  <a:pt x="21507" y="19287"/>
                </a:cubicBezTo>
                <a:cubicBezTo>
                  <a:pt x="21448" y="19761"/>
                  <a:pt x="21355" y="20184"/>
                  <a:pt x="21237" y="20532"/>
                </a:cubicBezTo>
                <a:cubicBezTo>
                  <a:pt x="21119" y="20880"/>
                  <a:pt x="20975" y="21153"/>
                  <a:pt x="20814" y="21326"/>
                </a:cubicBezTo>
                <a:cubicBezTo>
                  <a:pt x="20702" y="21463"/>
                  <a:pt x="20563" y="21531"/>
                  <a:pt x="20381" y="21566"/>
                </a:cubicBezTo>
                <a:cubicBezTo>
                  <a:pt x="20200" y="21600"/>
                  <a:pt x="19976" y="21600"/>
                  <a:pt x="19697" y="21600"/>
                </a:cubicBezTo>
                <a:lnTo>
                  <a:pt x="1903" y="21600"/>
                </a:lnTo>
                <a:cubicBezTo>
                  <a:pt x="1624" y="21600"/>
                  <a:pt x="1400" y="21600"/>
                  <a:pt x="1219" y="21566"/>
                </a:cubicBezTo>
                <a:cubicBezTo>
                  <a:pt x="1037" y="21531"/>
                  <a:pt x="898" y="21463"/>
                  <a:pt x="786" y="21326"/>
                </a:cubicBezTo>
                <a:cubicBezTo>
                  <a:pt x="625" y="21153"/>
                  <a:pt x="481" y="20880"/>
                  <a:pt x="363" y="20532"/>
                </a:cubicBezTo>
                <a:cubicBezTo>
                  <a:pt x="245" y="20184"/>
                  <a:pt x="152" y="19761"/>
                  <a:pt x="93" y="19287"/>
                </a:cubicBezTo>
                <a:cubicBezTo>
                  <a:pt x="47" y="18959"/>
                  <a:pt x="23" y="18548"/>
                  <a:pt x="12" y="18014"/>
                </a:cubicBezTo>
                <a:cubicBezTo>
                  <a:pt x="0" y="17480"/>
                  <a:pt x="0" y="16823"/>
                  <a:pt x="0" y="16001"/>
                </a:cubicBezTo>
                <a:lnTo>
                  <a:pt x="0" y="5599"/>
                </a:lnTo>
                <a:cubicBezTo>
                  <a:pt x="0" y="4777"/>
                  <a:pt x="0" y="4120"/>
                  <a:pt x="12" y="3586"/>
                </a:cubicBezTo>
                <a:cubicBezTo>
                  <a:pt x="23" y="3052"/>
                  <a:pt x="47" y="2641"/>
                  <a:pt x="93" y="2313"/>
                </a:cubicBezTo>
                <a:cubicBezTo>
                  <a:pt x="152" y="1839"/>
                  <a:pt x="245" y="1416"/>
                  <a:pt x="363" y="1068"/>
                </a:cubicBezTo>
                <a:cubicBezTo>
                  <a:pt x="481" y="720"/>
                  <a:pt x="625" y="447"/>
                  <a:pt x="786" y="274"/>
                </a:cubicBezTo>
                <a:cubicBezTo>
                  <a:pt x="898" y="137"/>
                  <a:pt x="1037" y="69"/>
                  <a:pt x="1219" y="34"/>
                </a:cubicBezTo>
                <a:cubicBezTo>
                  <a:pt x="1400" y="0"/>
                  <a:pt x="1624" y="0"/>
                  <a:pt x="1903" y="0"/>
                </a:cubicBez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Typfrage</a:t>
            </a:r>
            <a:br/>
            <a:r>
              <a:t>Vertrauen</a:t>
            </a:r>
          </a:p>
        </p:txBody>
      </p:sp>
      <p:sp>
        <p:nvSpPr>
          <p:cNvPr id="326" name="Berichts-…"/>
          <p:cNvSpPr/>
          <p:nvPr/>
        </p:nvSpPr>
        <p:spPr>
          <a:xfrm>
            <a:off x="1782489" y="7093703"/>
            <a:ext cx="3305670" cy="1123503"/>
          </a:xfrm>
          <a:prstGeom prst="roundRect">
            <a:avLst>
              <a:gd name="adj" fmla="val 16956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Berichts-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Bedarf</a:t>
            </a:r>
          </a:p>
        </p:txBody>
      </p:sp>
      <p:sp>
        <p:nvSpPr>
          <p:cNvPr id="327" name="Informations…"/>
          <p:cNvSpPr/>
          <p:nvPr/>
        </p:nvSpPr>
        <p:spPr>
          <a:xfrm>
            <a:off x="5334123" y="7093702"/>
            <a:ext cx="3305670" cy="1123503"/>
          </a:xfrm>
          <a:prstGeom prst="roundRect">
            <a:avLst>
              <a:gd name="adj" fmla="val 16956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Informations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-geber/in</a:t>
            </a:r>
          </a:p>
        </p:txBody>
      </p:sp>
      <p:sp>
        <p:nvSpPr>
          <p:cNvPr id="328" name="Videofunktion"/>
          <p:cNvSpPr/>
          <p:nvPr/>
        </p:nvSpPr>
        <p:spPr>
          <a:xfrm>
            <a:off x="9938457" y="2882973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Videofunktion</a:t>
            </a:r>
          </a:p>
        </p:txBody>
      </p:sp>
      <p:sp>
        <p:nvSpPr>
          <p:cNvPr id="329" name="Frequenz"/>
          <p:cNvSpPr/>
          <p:nvPr/>
        </p:nvSpPr>
        <p:spPr>
          <a:xfrm>
            <a:off x="9938457" y="1507758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Frequenz</a:t>
            </a:r>
          </a:p>
        </p:txBody>
      </p:sp>
      <p:sp>
        <p:nvSpPr>
          <p:cNvPr id="330" name="30+30min"/>
          <p:cNvSpPr/>
          <p:nvPr/>
        </p:nvSpPr>
        <p:spPr>
          <a:xfrm>
            <a:off x="9938457" y="4937788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30+30min</a:t>
            </a:r>
          </a:p>
        </p:txBody>
      </p:sp>
      <p:sp>
        <p:nvSpPr>
          <p:cNvPr id="331" name="Individuelles Führen"/>
          <p:cNvSpPr/>
          <p:nvPr/>
        </p:nvSpPr>
        <p:spPr>
          <a:xfrm>
            <a:off x="5334123" y="2972243"/>
            <a:ext cx="3305670" cy="1123503"/>
          </a:xfrm>
          <a:prstGeom prst="roundRect">
            <a:avLst>
              <a:gd name="adj" fmla="val 16956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Individuelles</a:t>
            </a:r>
            <a:br/>
            <a:r>
              <a:t>Führen</a:t>
            </a:r>
          </a:p>
        </p:txBody>
      </p:sp>
      <p:sp>
        <p:nvSpPr>
          <p:cNvPr id="332" name="Agenda, distr."/>
          <p:cNvSpPr/>
          <p:nvPr/>
        </p:nvSpPr>
        <p:spPr>
          <a:xfrm>
            <a:off x="9938457" y="3566441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Agenda, distr.</a:t>
            </a:r>
          </a:p>
        </p:txBody>
      </p:sp>
      <p:sp>
        <p:nvSpPr>
          <p:cNvPr id="333" name="*12:45 Start"/>
          <p:cNvSpPr/>
          <p:nvPr/>
        </p:nvSpPr>
        <p:spPr>
          <a:xfrm>
            <a:off x="9938457" y="4251702"/>
            <a:ext cx="3313755" cy="696545"/>
          </a:xfrm>
          <a:prstGeom prst="roundRect">
            <a:avLst>
              <a:gd name="adj" fmla="val 27349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*12:45 Start</a:t>
            </a:r>
          </a:p>
        </p:txBody>
      </p:sp>
      <p:sp>
        <p:nvSpPr>
          <p:cNvPr id="334" name="Aufnahme"/>
          <p:cNvSpPr/>
          <p:nvPr/>
        </p:nvSpPr>
        <p:spPr>
          <a:xfrm>
            <a:off x="9938457" y="2197713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Aufnahme</a:t>
            </a:r>
          </a:p>
        </p:txBody>
      </p:sp>
      <p:sp>
        <p:nvSpPr>
          <p:cNvPr id="335" name="Moderation"/>
          <p:cNvSpPr/>
          <p:nvPr/>
        </p:nvSpPr>
        <p:spPr>
          <a:xfrm>
            <a:off x="5330080" y="4743150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Moderation</a:t>
            </a:r>
          </a:p>
        </p:txBody>
      </p:sp>
      <p:sp>
        <p:nvSpPr>
          <p:cNvPr id="336" name="Protokoll"/>
          <p:cNvSpPr/>
          <p:nvPr/>
        </p:nvSpPr>
        <p:spPr>
          <a:xfrm>
            <a:off x="5330081" y="5480050"/>
            <a:ext cx="3313755" cy="647700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Protokoll</a:t>
            </a:r>
          </a:p>
        </p:txBody>
      </p:sp>
      <p:sp>
        <p:nvSpPr>
          <p:cNvPr id="337" name="Chatfunktion"/>
          <p:cNvSpPr/>
          <p:nvPr/>
        </p:nvSpPr>
        <p:spPr>
          <a:xfrm>
            <a:off x="9938457" y="828984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Chatfunktion</a:t>
            </a:r>
          </a:p>
        </p:txBody>
      </p:sp>
      <p:sp>
        <p:nvSpPr>
          <p:cNvPr id="338" name="Präsenzfktion"/>
          <p:cNvSpPr/>
          <p:nvPr/>
        </p:nvSpPr>
        <p:spPr>
          <a:xfrm>
            <a:off x="9938457" y="139029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Präsenzfktion</a:t>
            </a:r>
          </a:p>
        </p:txBody>
      </p:sp>
      <p:sp>
        <p:nvSpPr>
          <p:cNvPr id="339" name="Zweitgerät"/>
          <p:cNvSpPr/>
          <p:nvPr/>
        </p:nvSpPr>
        <p:spPr>
          <a:xfrm>
            <a:off x="9938457" y="5623875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Zweitgerät</a:t>
            </a:r>
          </a:p>
        </p:txBody>
      </p:sp>
      <p:sp>
        <p:nvSpPr>
          <p:cNvPr id="340" name="Minimierung Ad-hoc"/>
          <p:cNvSpPr/>
          <p:nvPr/>
        </p:nvSpPr>
        <p:spPr>
          <a:xfrm>
            <a:off x="8986238" y="8556628"/>
            <a:ext cx="5488807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Minimierung Ad-hoc</a:t>
            </a:r>
          </a:p>
        </p:txBody>
      </p:sp>
      <p:sp>
        <p:nvSpPr>
          <p:cNvPr id="341" name="Video, Audio"/>
          <p:cNvSpPr/>
          <p:nvPr/>
        </p:nvSpPr>
        <p:spPr>
          <a:xfrm>
            <a:off x="9938457" y="11156858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Video, Audio</a:t>
            </a:r>
          </a:p>
        </p:txBody>
      </p:sp>
      <p:sp>
        <p:nvSpPr>
          <p:cNvPr id="342" name="*Rücksprung 1:1 Komm."/>
          <p:cNvSpPr/>
          <p:nvPr/>
        </p:nvSpPr>
        <p:spPr>
          <a:xfrm>
            <a:off x="9938457" y="11824675"/>
            <a:ext cx="3313755" cy="1123503"/>
          </a:xfrm>
          <a:prstGeom prst="roundRect">
            <a:avLst>
              <a:gd name="adj" fmla="val 16956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*Rücksprung</a:t>
            </a:r>
            <a:br/>
            <a:r>
              <a:t>1:1 Komm.</a:t>
            </a:r>
          </a:p>
        </p:txBody>
      </p:sp>
      <p:sp>
        <p:nvSpPr>
          <p:cNvPr id="343" name="*virt. Co-Working"/>
          <p:cNvSpPr/>
          <p:nvPr/>
        </p:nvSpPr>
        <p:spPr>
          <a:xfrm>
            <a:off x="9803150" y="6293338"/>
            <a:ext cx="4015389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*virt. Co-Working</a:t>
            </a:r>
          </a:p>
        </p:txBody>
      </p:sp>
      <p:sp>
        <p:nvSpPr>
          <p:cNvPr id="344" name="25/50min Regel"/>
          <p:cNvSpPr/>
          <p:nvPr/>
        </p:nvSpPr>
        <p:spPr>
          <a:xfrm>
            <a:off x="13319969" y="4915089"/>
            <a:ext cx="3791108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25/50min Regel</a:t>
            </a:r>
          </a:p>
        </p:txBody>
      </p:sp>
      <p:sp>
        <p:nvSpPr>
          <p:cNvPr id="345" name="*HybridAnwalt"/>
          <p:cNvSpPr/>
          <p:nvPr/>
        </p:nvSpPr>
        <p:spPr>
          <a:xfrm>
            <a:off x="5330081" y="4097885"/>
            <a:ext cx="3313755" cy="647701"/>
          </a:xfrm>
          <a:prstGeom prst="roundRect">
            <a:avLst>
              <a:gd name="adj" fmla="val 29412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*HybridAnwalt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7"/>
      <p:bldP build="whole" bldLvl="1" animBg="1" rev="0" advAuto="0" spid="336" grpId="9"/>
      <p:bldP build="whole" bldLvl="1" animBg="1" rev="0" advAuto="0" spid="343" grpId="20"/>
      <p:bldP build="whole" bldLvl="1" animBg="1" rev="0" advAuto="0" spid="324" grpId="5"/>
      <p:bldP build="whole" bldLvl="1" animBg="1" rev="0" advAuto="0" spid="329" grpId="6"/>
      <p:bldP build="whole" bldLvl="1" animBg="1" rev="0" advAuto="0" spid="345" grpId="22"/>
      <p:bldP build="whole" bldLvl="1" animBg="1" rev="0" advAuto="0" spid="339" grpId="14"/>
      <p:bldP build="whole" bldLvl="1" animBg="1" rev="0" advAuto="0" spid="335" grpId="8"/>
      <p:bldP build="whole" bldLvl="1" animBg="1" rev="0" advAuto="0" spid="325" grpId="1"/>
      <p:bldP build="whole" bldLvl="1" animBg="1" rev="0" advAuto="0" spid="332" grpId="7"/>
      <p:bldP build="whole" bldLvl="1" animBg="1" rev="0" advAuto="0" spid="327" grpId="3"/>
      <p:bldP build="whole" bldLvl="1" animBg="1" rev="0" advAuto="0" spid="328" grpId="12"/>
      <p:bldP build="whole" bldLvl="1" animBg="1" rev="0" advAuto="0" spid="337" grpId="16"/>
      <p:bldP build="whole" bldLvl="1" animBg="1" rev="0" advAuto="0" spid="341" grpId="18"/>
      <p:bldP build="whole" bldLvl="1" animBg="1" rev="0" advAuto="0" spid="338" grpId="15"/>
      <p:bldP build="whole" bldLvl="1" animBg="1" rev="0" advAuto="0" spid="334" grpId="10"/>
      <p:bldP build="whole" bldLvl="1" animBg="1" rev="0" advAuto="0" spid="342" grpId="19"/>
      <p:bldP build="whole" bldLvl="1" animBg="1" rev="0" advAuto="0" spid="330" grpId="13"/>
      <p:bldP build="whole" bldLvl="1" animBg="1" rev="0" advAuto="0" spid="331" grpId="2"/>
      <p:bldP build="whole" bldLvl="1" animBg="1" rev="0" advAuto="0" spid="333" grpId="11"/>
      <p:bldP build="whole" bldLvl="1" animBg="1" rev="0" advAuto="0" spid="326" grpId="4"/>
      <p:bldP build="whole" bldLvl="1" animBg="1" rev="0" advAuto="0" spid="344" grpId="2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ost Covid Work Method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40067">
              <a:defRPr spc="134" sz="2688"/>
            </a:lvl1pPr>
          </a:lstStyle>
          <a:p>
            <a:pPr/>
            <a:r>
              <a:t>Post Covid Work Methode</a:t>
            </a:r>
          </a:p>
        </p:txBody>
      </p:sp>
      <p:sp>
        <p:nvSpPr>
          <p:cNvPr id="348" name="Bisher gabs kein Home Off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8641">
              <a:spcBef>
                <a:spcPts val="2500"/>
              </a:spcBef>
              <a:defRPr sz="5712"/>
            </a:lvl1pPr>
          </a:lstStyle>
          <a:p>
            <a:pPr/>
            <a:r>
              <a:t>Bisher gabs kein Home Office</a:t>
            </a:r>
          </a:p>
        </p:txBody>
      </p:sp>
      <p:sp>
        <p:nvSpPr>
          <p:cNvPr id="349" name="Produktion…"/>
          <p:cNvSpPr/>
          <p:nvPr/>
        </p:nvSpPr>
        <p:spPr>
          <a:xfrm>
            <a:off x="3330895" y="4669191"/>
            <a:ext cx="3682276" cy="3769104"/>
          </a:xfrm>
          <a:prstGeom prst="roundRect">
            <a:avLst>
              <a:gd name="adj" fmla="val 517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Produktion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Handel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Körpernahe DL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Transport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Logistik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Bankfiliale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Kraftwerk</a:t>
            </a:r>
          </a:p>
        </p:txBody>
      </p:sp>
      <p:sp>
        <p:nvSpPr>
          <p:cNvPr id="350" name="Büro…"/>
          <p:cNvSpPr/>
          <p:nvPr/>
        </p:nvSpPr>
        <p:spPr>
          <a:xfrm>
            <a:off x="7213427" y="4695630"/>
            <a:ext cx="3682275" cy="3716225"/>
          </a:xfrm>
          <a:prstGeom prst="roundRect">
            <a:avLst>
              <a:gd name="adj" fmla="val 517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Büro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evt. mit A / B Teams</a:t>
            </a:r>
          </a:p>
        </p:txBody>
      </p:sp>
      <p:sp>
        <p:nvSpPr>
          <p:cNvPr id="351" name="Mobile Office…"/>
          <p:cNvSpPr/>
          <p:nvPr/>
        </p:nvSpPr>
        <p:spPr>
          <a:xfrm>
            <a:off x="11095958" y="4695630"/>
            <a:ext cx="3682275" cy="3716225"/>
          </a:xfrm>
          <a:prstGeom prst="roundRect">
            <a:avLst>
              <a:gd name="adj" fmla="val 517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Mobile Office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Auto - beim Kunden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Coworking Space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Kaffeehaus</a:t>
            </a:r>
          </a:p>
        </p:txBody>
      </p:sp>
      <p:sp>
        <p:nvSpPr>
          <p:cNvPr id="352" name="Home Office"/>
          <p:cNvSpPr/>
          <p:nvPr/>
        </p:nvSpPr>
        <p:spPr>
          <a:xfrm>
            <a:off x="14978490" y="4695630"/>
            <a:ext cx="3682275" cy="1270001"/>
          </a:xfrm>
          <a:prstGeom prst="roundRect">
            <a:avLst>
              <a:gd name="adj" fmla="val 15000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Home Office</a:t>
            </a:r>
          </a:p>
        </p:txBody>
      </p:sp>
      <p:sp>
        <p:nvSpPr>
          <p:cNvPr id="353" name="Räumliche Trennung"/>
          <p:cNvSpPr/>
          <p:nvPr/>
        </p:nvSpPr>
        <p:spPr>
          <a:xfrm>
            <a:off x="14978490" y="6044526"/>
            <a:ext cx="3682275" cy="1270001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Räumliche Trennung</a:t>
            </a:r>
          </a:p>
        </p:txBody>
      </p:sp>
      <p:sp>
        <p:nvSpPr>
          <p:cNvPr id="354" name="Versicherung"/>
          <p:cNvSpPr/>
          <p:nvPr/>
        </p:nvSpPr>
        <p:spPr>
          <a:xfrm>
            <a:off x="14978490" y="9518979"/>
            <a:ext cx="3682275" cy="820845"/>
          </a:xfrm>
          <a:prstGeom prst="roundRect">
            <a:avLst>
              <a:gd name="adj" fmla="val 23208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Versicherung</a:t>
            </a:r>
          </a:p>
        </p:txBody>
      </p:sp>
      <p:sp>
        <p:nvSpPr>
          <p:cNvPr id="355" name="Ergonomie"/>
          <p:cNvSpPr/>
          <p:nvPr/>
        </p:nvSpPr>
        <p:spPr>
          <a:xfrm>
            <a:off x="14978490" y="10418719"/>
            <a:ext cx="3682275" cy="820845"/>
          </a:xfrm>
          <a:prstGeom prst="roundRect">
            <a:avLst>
              <a:gd name="adj" fmla="val 23208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Ergonomie</a:t>
            </a:r>
          </a:p>
        </p:txBody>
      </p:sp>
      <p:sp>
        <p:nvSpPr>
          <p:cNvPr id="356" name="Ruhe"/>
          <p:cNvSpPr/>
          <p:nvPr/>
        </p:nvSpPr>
        <p:spPr>
          <a:xfrm>
            <a:off x="14978490" y="7393421"/>
            <a:ext cx="3682275" cy="820845"/>
          </a:xfrm>
          <a:prstGeom prst="roundRect">
            <a:avLst>
              <a:gd name="adj" fmla="val 23208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Ruhe</a:t>
            </a:r>
          </a:p>
        </p:txBody>
      </p:sp>
      <p:sp>
        <p:nvSpPr>
          <p:cNvPr id="357" name="Frei von Betreuungspflicht"/>
          <p:cNvSpPr/>
          <p:nvPr/>
        </p:nvSpPr>
        <p:spPr>
          <a:xfrm>
            <a:off x="14978490" y="8293161"/>
            <a:ext cx="3682275" cy="1146924"/>
          </a:xfrm>
          <a:prstGeom prst="roundRect">
            <a:avLst>
              <a:gd name="adj" fmla="val 1661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Frei von Betreuungspflicht</a:t>
            </a:r>
          </a:p>
        </p:txBody>
      </p:sp>
      <p:sp>
        <p:nvSpPr>
          <p:cNvPr id="358" name="Laptop am Esstisch und gleichzeitige…"/>
          <p:cNvSpPr/>
          <p:nvPr/>
        </p:nvSpPr>
        <p:spPr>
          <a:xfrm>
            <a:off x="11095958" y="8548404"/>
            <a:ext cx="3682275" cy="3990136"/>
          </a:xfrm>
          <a:prstGeom prst="roundRect">
            <a:avLst>
              <a:gd name="adj" fmla="val 5173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Laptop am Esstisch und gleichzeitige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Betreuungs-pflichten</a:t>
            </a:r>
          </a:p>
        </p:txBody>
      </p:sp>
      <p:sp>
        <p:nvSpPr>
          <p:cNvPr id="359" name="IT Support…"/>
          <p:cNvSpPr/>
          <p:nvPr/>
        </p:nvSpPr>
        <p:spPr>
          <a:xfrm>
            <a:off x="14978490" y="11318458"/>
            <a:ext cx="3682275" cy="1270001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IT Support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Anbindung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Hardware</a:t>
            </a:r>
          </a:p>
        </p:txBody>
      </p:sp>
      <p:sp>
        <p:nvSpPr>
          <p:cNvPr id="360" name="Vor Ort"/>
          <p:cNvSpPr/>
          <p:nvPr/>
        </p:nvSpPr>
        <p:spPr>
          <a:xfrm>
            <a:off x="3330895" y="3289080"/>
            <a:ext cx="7552220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Vor Ort</a:t>
            </a:r>
          </a:p>
        </p:txBody>
      </p:sp>
      <p:sp>
        <p:nvSpPr>
          <p:cNvPr id="361" name="Nicht vor Ort = Remote"/>
          <p:cNvSpPr/>
          <p:nvPr/>
        </p:nvSpPr>
        <p:spPr>
          <a:xfrm>
            <a:off x="11076772" y="3289080"/>
            <a:ext cx="7552219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Nicht vor Ort = Remote</a:t>
            </a:r>
          </a:p>
        </p:txBody>
      </p:sp>
      <p:sp>
        <p:nvSpPr>
          <p:cNvPr id="362" name="Führungsaufgabe im Jahr 2021…"/>
          <p:cNvSpPr txBox="1"/>
          <p:nvPr/>
        </p:nvSpPr>
        <p:spPr>
          <a:xfrm>
            <a:off x="19001902" y="5468612"/>
            <a:ext cx="5064253" cy="414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</a:pPr>
            <a:r>
              <a:t>Führungsaufgabe im Jahr 2021</a:t>
            </a:r>
          </a:p>
          <a:p>
            <a:pPr marL="304800" indent="-304800" algn="l">
              <a:buSzPct val="123000"/>
              <a:buChar char="•"/>
            </a:pPr>
            <a:r>
              <a:t>Attraktiver Arbeitgeber</a:t>
            </a:r>
          </a:p>
          <a:p>
            <a:pPr marL="304800" indent="-304800" algn="l">
              <a:buSzPct val="123000"/>
              <a:buChar char="•"/>
            </a:pPr>
            <a:r>
              <a:t>Home Office Regelung Regierung</a:t>
            </a:r>
          </a:p>
          <a:p>
            <a:pPr lvl="1" marL="914400" indent="-304800" algn="l">
              <a:buSzPct val="123000"/>
              <a:buChar char="•"/>
            </a:pPr>
            <a:r>
              <a:t>Kosten Betriebsmittel</a:t>
            </a:r>
          </a:p>
          <a:p>
            <a:pPr lvl="1" marL="914400" indent="-304800" algn="l">
              <a:buSzPct val="123000"/>
              <a:buChar char="•"/>
            </a:pPr>
            <a:r>
              <a:t>Absetzbarkeit Betriebsmittel</a:t>
            </a:r>
          </a:p>
          <a:p>
            <a:pPr lvl="1" marL="914400" indent="-304800" algn="l">
              <a:buSzPct val="123000"/>
              <a:buChar char="•"/>
            </a:pPr>
            <a:r>
              <a:t>Entfall Pendlerpauschale</a:t>
            </a:r>
          </a:p>
          <a:p>
            <a:pPr lvl="1" marL="914400" indent="-304800" algn="l">
              <a:buSzPct val="123000"/>
              <a:buChar char="•"/>
            </a:pPr>
            <a:r>
              <a:t>Arbeitszeiterfassung</a:t>
            </a:r>
          </a:p>
          <a:p>
            <a:pPr lvl="1" marL="914400" indent="-304800" algn="l">
              <a:buSzPct val="123000"/>
              <a:buChar char="•"/>
            </a:pPr>
            <a:r>
              <a:t>Arbeitsinspektorat</a:t>
            </a:r>
          </a:p>
          <a:p>
            <a:pPr lvl="1" marL="914400" indent="-304800" algn="l">
              <a:buSzPct val="123000"/>
              <a:buChar char="•"/>
            </a:pPr>
            <a:r>
              <a:t>Versicherung</a:t>
            </a:r>
          </a:p>
          <a:p>
            <a:pPr lvl="1" marL="914400" indent="-304800" algn="l">
              <a:buSzPct val="123000"/>
              <a:buChar char="•"/>
            </a:pPr>
            <a:r>
              <a:t>Freiwilliges/Angeordnetes HO</a:t>
            </a:r>
          </a:p>
        </p:txBody>
      </p:sp>
      <p:grpSp>
        <p:nvGrpSpPr>
          <p:cNvPr id="365" name="Gruppieren"/>
          <p:cNvGrpSpPr/>
          <p:nvPr/>
        </p:nvGrpSpPr>
        <p:grpSpPr>
          <a:xfrm>
            <a:off x="16079537" y="492456"/>
            <a:ext cx="2222642" cy="3081882"/>
            <a:chOff x="0" y="0"/>
            <a:chExt cx="2222640" cy="3081880"/>
          </a:xfrm>
        </p:grpSpPr>
        <p:sp>
          <p:nvSpPr>
            <p:cNvPr id="363" name="Post Covid…"/>
            <p:cNvSpPr/>
            <p:nvPr/>
          </p:nvSpPr>
          <p:spPr>
            <a:xfrm>
              <a:off x="0" y="0"/>
              <a:ext cx="2222641" cy="1808721"/>
            </a:xfrm>
            <a:prstGeom prst="ellipse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2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Post Covid</a:t>
              </a:r>
            </a:p>
            <a:p>
              <a:pPr defTabSz="825500">
                <a:defRPr sz="2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30%+</a:t>
              </a:r>
            </a:p>
          </p:txBody>
        </p:sp>
        <p:sp>
          <p:nvSpPr>
            <p:cNvPr id="364" name="Covid…"/>
            <p:cNvSpPr/>
            <p:nvPr/>
          </p:nvSpPr>
          <p:spPr>
            <a:xfrm>
              <a:off x="0" y="1273159"/>
              <a:ext cx="2222641" cy="1808722"/>
            </a:xfrm>
            <a:prstGeom prst="ellipse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2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Covid</a:t>
              </a:r>
            </a:p>
            <a:p>
              <a:pPr defTabSz="825500">
                <a:defRPr sz="26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41%</a:t>
              </a:r>
            </a:p>
          </p:txBody>
        </p:sp>
      </p:grpSp>
      <p:sp>
        <p:nvSpPr>
          <p:cNvPr id="366" name="https://www.wko.at/service/arbeitsrecht-sozialrecht/homeoffice.html"/>
          <p:cNvSpPr txBox="1"/>
          <p:nvPr/>
        </p:nvSpPr>
        <p:spPr>
          <a:xfrm>
            <a:off x="5862804" y="12838558"/>
            <a:ext cx="942228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https://www.wko.at/service/arbeitsrecht-sozialrecht/homeoffice.html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ost Covid Work Methode (3)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Covid Work Methode (3)</a:t>
            </a:r>
          </a:p>
        </p:txBody>
      </p:sp>
      <p:sp>
        <p:nvSpPr>
          <p:cNvPr id="369" name="Linie"/>
          <p:cNvSpPr/>
          <p:nvPr/>
        </p:nvSpPr>
        <p:spPr>
          <a:xfrm flipV="1">
            <a:off x="11477624" y="3572916"/>
            <a:ext cx="1" cy="89309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0" name="2020/1H2021"/>
          <p:cNvSpPr txBox="1"/>
          <p:nvPr/>
        </p:nvSpPr>
        <p:spPr>
          <a:xfrm>
            <a:off x="5360743" y="3209532"/>
            <a:ext cx="196108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2020/1H2021</a:t>
            </a:r>
          </a:p>
        </p:txBody>
      </p:sp>
      <p:sp>
        <p:nvSpPr>
          <p:cNvPr id="371" name="2021+"/>
          <p:cNvSpPr txBox="1"/>
          <p:nvPr/>
        </p:nvSpPr>
        <p:spPr>
          <a:xfrm>
            <a:off x="17527661" y="3209532"/>
            <a:ext cx="9750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2021+</a:t>
            </a:r>
          </a:p>
        </p:txBody>
      </p:sp>
      <p:grpSp>
        <p:nvGrpSpPr>
          <p:cNvPr id="374" name="A / B Woche"/>
          <p:cNvGrpSpPr/>
          <p:nvPr/>
        </p:nvGrpSpPr>
        <p:grpSpPr>
          <a:xfrm>
            <a:off x="3725601" y="5294907"/>
            <a:ext cx="5231367" cy="1017986"/>
            <a:chOff x="0" y="0"/>
            <a:chExt cx="5231365" cy="1017984"/>
          </a:xfrm>
        </p:grpSpPr>
        <p:sp>
          <p:nvSpPr>
            <p:cNvPr id="373" name="A / B Woche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A / B Woche</a:t>
              </a:r>
            </a:p>
          </p:txBody>
        </p:sp>
        <p:pic>
          <p:nvPicPr>
            <p:cNvPr id="372" name="A / B Woche A / B Woche" descr="A / B Woche A / B Woch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77" name="Back to Office?"/>
          <p:cNvGrpSpPr/>
          <p:nvPr/>
        </p:nvGrpSpPr>
        <p:grpSpPr>
          <a:xfrm>
            <a:off x="11705076" y="3727946"/>
            <a:ext cx="5231367" cy="1017985"/>
            <a:chOff x="0" y="0"/>
            <a:chExt cx="5231365" cy="1017984"/>
          </a:xfrm>
        </p:grpSpPr>
        <p:sp>
          <p:nvSpPr>
            <p:cNvPr id="376" name="Back to Office?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Back to Office?</a:t>
              </a:r>
            </a:p>
          </p:txBody>
        </p:sp>
        <p:pic>
          <p:nvPicPr>
            <p:cNvPr id="375" name="Back to Office? Back to Office?" descr="Back to Office? Back to Office?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80" name="Home Office Regelung"/>
          <p:cNvGrpSpPr/>
          <p:nvPr/>
        </p:nvGrpSpPr>
        <p:grpSpPr>
          <a:xfrm>
            <a:off x="13187692" y="6365517"/>
            <a:ext cx="5231367" cy="1017986"/>
            <a:chOff x="0" y="0"/>
            <a:chExt cx="5231365" cy="1017984"/>
          </a:xfrm>
        </p:grpSpPr>
        <p:sp>
          <p:nvSpPr>
            <p:cNvPr id="379" name="Home Office Regelung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Home Office Regelung</a:t>
              </a:r>
            </a:p>
          </p:txBody>
        </p:sp>
        <p:pic>
          <p:nvPicPr>
            <p:cNvPr id="378" name="Home Office Regelung Home Office Regelung" descr="Home Office Regelung Home Office Regelu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83" name="USV, alternativer Funk"/>
          <p:cNvGrpSpPr/>
          <p:nvPr/>
        </p:nvGrpSpPr>
        <p:grpSpPr>
          <a:xfrm>
            <a:off x="18417167" y="12607894"/>
            <a:ext cx="5231367" cy="1017986"/>
            <a:chOff x="0" y="0"/>
            <a:chExt cx="5231365" cy="1017984"/>
          </a:xfrm>
        </p:grpSpPr>
        <p:sp>
          <p:nvSpPr>
            <p:cNvPr id="382" name="USV, alternativer Fun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USV, alternativer Funk</a:t>
              </a:r>
            </a:p>
          </p:txBody>
        </p:sp>
        <p:pic>
          <p:nvPicPr>
            <p:cNvPr id="381" name="USV, alternativer Funk USV, alternativer Funk" descr="USV, alternativer Funk USV, alternativer Fun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86" name="Datenpaket/Smartphone"/>
          <p:cNvGrpSpPr/>
          <p:nvPr/>
        </p:nvGrpSpPr>
        <p:grpSpPr>
          <a:xfrm>
            <a:off x="12422621" y="8944385"/>
            <a:ext cx="5231367" cy="1017985"/>
            <a:chOff x="0" y="0"/>
            <a:chExt cx="5231365" cy="1017984"/>
          </a:xfrm>
        </p:grpSpPr>
        <p:sp>
          <p:nvSpPr>
            <p:cNvPr id="385" name="Datenpaket/Smartphone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Datenpaket/Smartphone</a:t>
              </a:r>
            </a:p>
          </p:txBody>
        </p:sp>
        <p:pic>
          <p:nvPicPr>
            <p:cNvPr id="384" name="Datenpaket/Smartphone Datenpaket/Smartphone" descr="Datenpaket/Smartphone Datenpaket/Smartpho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89" name="Hybrid Event als Standard?"/>
          <p:cNvGrpSpPr/>
          <p:nvPr/>
        </p:nvGrpSpPr>
        <p:grpSpPr>
          <a:xfrm>
            <a:off x="12422621" y="10365156"/>
            <a:ext cx="7867412" cy="1017985"/>
            <a:chOff x="0" y="0"/>
            <a:chExt cx="7867411" cy="1017984"/>
          </a:xfrm>
        </p:grpSpPr>
        <p:sp>
          <p:nvSpPr>
            <p:cNvPr id="388" name="Hybrid Event als Standard?"/>
            <p:cNvSpPr/>
            <p:nvPr/>
          </p:nvSpPr>
          <p:spPr>
            <a:xfrm>
              <a:off x="50799" y="50800"/>
              <a:ext cx="7765813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Hybrid Event als Standard?</a:t>
              </a:r>
            </a:p>
          </p:txBody>
        </p:sp>
        <p:pic>
          <p:nvPicPr>
            <p:cNvPr id="387" name="Hybrid Event als Standard? Hybrid Event als Standard?" descr="Hybrid Event als Standard? Hybrid Event als Standard?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7867413" cy="1017985"/>
            </a:xfrm>
            <a:prstGeom prst="rect">
              <a:avLst/>
            </a:prstGeom>
            <a:effectLst/>
          </p:spPr>
        </p:pic>
      </p:grpSp>
      <p:grpSp>
        <p:nvGrpSpPr>
          <p:cNvPr id="392" name="Event-Plan, Fix-Setup"/>
          <p:cNvGrpSpPr/>
          <p:nvPr/>
        </p:nvGrpSpPr>
        <p:grpSpPr>
          <a:xfrm>
            <a:off x="13105445" y="11228887"/>
            <a:ext cx="7867412" cy="1017985"/>
            <a:chOff x="0" y="0"/>
            <a:chExt cx="7867411" cy="1017984"/>
          </a:xfrm>
        </p:grpSpPr>
        <p:sp>
          <p:nvSpPr>
            <p:cNvPr id="391" name="Event-Plan, Fix-Setup"/>
            <p:cNvSpPr/>
            <p:nvPr/>
          </p:nvSpPr>
          <p:spPr>
            <a:xfrm>
              <a:off x="50799" y="50800"/>
              <a:ext cx="7765813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Event-Plan, Fix-Setup</a:t>
              </a:r>
            </a:p>
          </p:txBody>
        </p:sp>
        <p:pic>
          <p:nvPicPr>
            <p:cNvPr id="390" name="Event-Plan, Fix-Setup Event-Plan, Fix-Setup" descr="Event-Plan, Fix-Setup Event-Plan, Fix-Setup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7867413" cy="1017985"/>
            </a:xfrm>
            <a:prstGeom prst="rect">
              <a:avLst/>
            </a:prstGeom>
            <a:effectLst/>
          </p:spPr>
        </p:pic>
      </p:grpSp>
      <p:grpSp>
        <p:nvGrpSpPr>
          <p:cNvPr id="395" name="MS Teams"/>
          <p:cNvGrpSpPr/>
          <p:nvPr/>
        </p:nvGrpSpPr>
        <p:grpSpPr>
          <a:xfrm>
            <a:off x="3725601" y="6643802"/>
            <a:ext cx="5231367" cy="1017986"/>
            <a:chOff x="0" y="0"/>
            <a:chExt cx="5231365" cy="1017984"/>
          </a:xfrm>
        </p:grpSpPr>
        <p:sp>
          <p:nvSpPr>
            <p:cNvPr id="394" name="MS Teams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MS Teams</a:t>
              </a:r>
            </a:p>
          </p:txBody>
        </p:sp>
        <p:pic>
          <p:nvPicPr>
            <p:cNvPr id="393" name="MS Teams MS Teams" descr="MS Teams MS Teams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398" name="Team Day"/>
          <p:cNvGrpSpPr/>
          <p:nvPr/>
        </p:nvGrpSpPr>
        <p:grpSpPr>
          <a:xfrm>
            <a:off x="11705076" y="7529378"/>
            <a:ext cx="5231367" cy="1017985"/>
            <a:chOff x="0" y="0"/>
            <a:chExt cx="5231365" cy="1017984"/>
          </a:xfrm>
        </p:grpSpPr>
        <p:sp>
          <p:nvSpPr>
            <p:cNvPr id="397" name="Team Day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Team Day</a:t>
              </a:r>
            </a:p>
          </p:txBody>
        </p:sp>
        <p:pic>
          <p:nvPicPr>
            <p:cNvPr id="396" name="Team Day Team Day" descr="Team Day Team Day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01" name="Design Thinking"/>
          <p:cNvGrpSpPr/>
          <p:nvPr/>
        </p:nvGrpSpPr>
        <p:grpSpPr>
          <a:xfrm>
            <a:off x="17598924" y="4082972"/>
            <a:ext cx="5231367" cy="1017985"/>
            <a:chOff x="0" y="0"/>
            <a:chExt cx="5231365" cy="1017984"/>
          </a:xfrm>
        </p:grpSpPr>
        <p:sp>
          <p:nvSpPr>
            <p:cNvPr id="400" name="Design Thinking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Design Thinking</a:t>
              </a:r>
            </a:p>
          </p:txBody>
        </p:sp>
        <p:pic>
          <p:nvPicPr>
            <p:cNvPr id="399" name="Design Thinking Design Thinking" descr="Design Thinking Design Thinki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04" name="Team Calls"/>
          <p:cNvGrpSpPr/>
          <p:nvPr/>
        </p:nvGrpSpPr>
        <p:grpSpPr>
          <a:xfrm>
            <a:off x="3725601" y="8154420"/>
            <a:ext cx="5231367" cy="1017985"/>
            <a:chOff x="0" y="0"/>
            <a:chExt cx="5231365" cy="1017984"/>
          </a:xfrm>
        </p:grpSpPr>
        <p:sp>
          <p:nvSpPr>
            <p:cNvPr id="403" name="Team Calls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Team Calls</a:t>
              </a:r>
            </a:p>
          </p:txBody>
        </p:sp>
        <p:pic>
          <p:nvPicPr>
            <p:cNvPr id="402" name="Team Calls Team Calls" descr="Team Calls Team Calls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07" name="Virtuelles Co-Working"/>
          <p:cNvGrpSpPr/>
          <p:nvPr/>
        </p:nvGrpSpPr>
        <p:grpSpPr>
          <a:xfrm>
            <a:off x="17598924" y="7774227"/>
            <a:ext cx="5231367" cy="1017986"/>
            <a:chOff x="0" y="0"/>
            <a:chExt cx="5231365" cy="1017984"/>
          </a:xfrm>
        </p:grpSpPr>
        <p:sp>
          <p:nvSpPr>
            <p:cNvPr id="406" name="Virtuelles Co-Working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Virtuelles Co-Working</a:t>
              </a:r>
            </a:p>
          </p:txBody>
        </p:sp>
        <p:pic>
          <p:nvPicPr>
            <p:cNvPr id="405" name="Virtuelles Co-Working Virtuelles Co-Working" descr="Virtuelles Co-Working Virtuelles Co-Worki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10" name="Employer Branding"/>
          <p:cNvGrpSpPr/>
          <p:nvPr/>
        </p:nvGrpSpPr>
        <p:grpSpPr>
          <a:xfrm>
            <a:off x="18719286" y="6303604"/>
            <a:ext cx="5231367" cy="1017986"/>
            <a:chOff x="0" y="0"/>
            <a:chExt cx="5231365" cy="1017984"/>
          </a:xfrm>
        </p:grpSpPr>
        <p:sp>
          <p:nvSpPr>
            <p:cNvPr id="409" name="Employer Branding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Employer Branding</a:t>
              </a:r>
            </a:p>
          </p:txBody>
        </p:sp>
        <p:pic>
          <p:nvPicPr>
            <p:cNvPr id="408" name="Employer Branding Employer Branding" descr="Employer Branding Employer Brandi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13" name="Vertrauensverhältnisse"/>
          <p:cNvGrpSpPr/>
          <p:nvPr/>
        </p:nvGrpSpPr>
        <p:grpSpPr>
          <a:xfrm>
            <a:off x="11705076" y="5294907"/>
            <a:ext cx="5231367" cy="1017986"/>
            <a:chOff x="0" y="0"/>
            <a:chExt cx="5231365" cy="1017984"/>
          </a:xfrm>
        </p:grpSpPr>
        <p:sp>
          <p:nvSpPr>
            <p:cNvPr id="412" name="Vertrauensverhältnisse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Vertrauensverhältnisse</a:t>
              </a:r>
            </a:p>
          </p:txBody>
        </p:sp>
        <p:pic>
          <p:nvPicPr>
            <p:cNvPr id="411" name="Vertrauensverhältnisse Vertrauensverhältnisse" descr="Vertrauensverhältnisse Vertrauensverhältniss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16" name="Energie-Management"/>
          <p:cNvGrpSpPr/>
          <p:nvPr/>
        </p:nvGrpSpPr>
        <p:grpSpPr>
          <a:xfrm>
            <a:off x="17977490" y="5077831"/>
            <a:ext cx="5231367" cy="1017985"/>
            <a:chOff x="0" y="0"/>
            <a:chExt cx="5231365" cy="1017984"/>
          </a:xfrm>
        </p:grpSpPr>
        <p:sp>
          <p:nvSpPr>
            <p:cNvPr id="415" name="Energie-Management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Energie-Management</a:t>
              </a:r>
            </a:p>
          </p:txBody>
        </p:sp>
        <p:pic>
          <p:nvPicPr>
            <p:cNvPr id="414" name="Energie-Management Energie-Management" descr="Energie-Management Energie-Management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19" name="Psycho. Sicherheit"/>
          <p:cNvGrpSpPr/>
          <p:nvPr/>
        </p:nvGrpSpPr>
        <p:grpSpPr>
          <a:xfrm>
            <a:off x="19002942" y="3209136"/>
            <a:ext cx="5231367" cy="1017985"/>
            <a:chOff x="0" y="0"/>
            <a:chExt cx="5231365" cy="1017984"/>
          </a:xfrm>
        </p:grpSpPr>
        <p:sp>
          <p:nvSpPr>
            <p:cNvPr id="418" name="Psycho. Sicherheit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Psycho. Sicherheit</a:t>
              </a:r>
            </a:p>
          </p:txBody>
        </p:sp>
        <p:pic>
          <p:nvPicPr>
            <p:cNvPr id="417" name="Psycho. Sicherheit Psycho. Sicherheit" descr="Psycho. Sicherheit Psycho. Sicherheit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22" name="…."/>
          <p:cNvGrpSpPr/>
          <p:nvPr/>
        </p:nvGrpSpPr>
        <p:grpSpPr>
          <a:xfrm>
            <a:off x="3725601" y="9503315"/>
            <a:ext cx="5231367" cy="1017985"/>
            <a:chOff x="0" y="0"/>
            <a:chExt cx="5231365" cy="1017984"/>
          </a:xfrm>
        </p:grpSpPr>
        <p:sp>
          <p:nvSpPr>
            <p:cNvPr id="421" name="….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420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25" name="…."/>
          <p:cNvGrpSpPr/>
          <p:nvPr/>
        </p:nvGrpSpPr>
        <p:grpSpPr>
          <a:xfrm>
            <a:off x="3725601" y="10852211"/>
            <a:ext cx="5231367" cy="1017985"/>
            <a:chOff x="0" y="0"/>
            <a:chExt cx="5231365" cy="1017984"/>
          </a:xfrm>
        </p:grpSpPr>
        <p:sp>
          <p:nvSpPr>
            <p:cNvPr id="424" name="….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423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28" name="…."/>
          <p:cNvGrpSpPr/>
          <p:nvPr/>
        </p:nvGrpSpPr>
        <p:grpSpPr>
          <a:xfrm>
            <a:off x="11705076" y="12339318"/>
            <a:ext cx="5231367" cy="1017986"/>
            <a:chOff x="0" y="0"/>
            <a:chExt cx="5231365" cy="1017984"/>
          </a:xfrm>
        </p:grpSpPr>
        <p:sp>
          <p:nvSpPr>
            <p:cNvPr id="427" name="….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426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31" name="MS Teams"/>
          <p:cNvGrpSpPr/>
          <p:nvPr/>
        </p:nvGrpSpPr>
        <p:grpSpPr>
          <a:xfrm>
            <a:off x="19002942" y="9069692"/>
            <a:ext cx="5231367" cy="1017985"/>
            <a:chOff x="0" y="0"/>
            <a:chExt cx="5231365" cy="1017984"/>
          </a:xfrm>
        </p:grpSpPr>
        <p:sp>
          <p:nvSpPr>
            <p:cNvPr id="430" name="MS Teams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MS Teams</a:t>
              </a:r>
            </a:p>
          </p:txBody>
        </p:sp>
        <p:pic>
          <p:nvPicPr>
            <p:cNvPr id="429" name="MS Teams MS Teams" descr="MS Teams MS Teams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34" name="Farbwoche"/>
          <p:cNvGrpSpPr/>
          <p:nvPr/>
        </p:nvGrpSpPr>
        <p:grpSpPr>
          <a:xfrm>
            <a:off x="15399506" y="1651992"/>
            <a:ext cx="5231367" cy="1017985"/>
            <a:chOff x="0" y="0"/>
            <a:chExt cx="5231365" cy="1017984"/>
          </a:xfrm>
        </p:grpSpPr>
        <p:sp>
          <p:nvSpPr>
            <p:cNvPr id="433" name="Farbwoche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Farbwoche</a:t>
              </a:r>
            </a:p>
          </p:txBody>
        </p:sp>
        <p:pic>
          <p:nvPicPr>
            <p:cNvPr id="432" name="Farbwoche Farbwoche" descr="Farbwoche Farbwoch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37" name="Arbeitsplätze"/>
          <p:cNvGrpSpPr/>
          <p:nvPr/>
        </p:nvGrpSpPr>
        <p:grpSpPr>
          <a:xfrm>
            <a:off x="19002942" y="594022"/>
            <a:ext cx="5231367" cy="1017986"/>
            <a:chOff x="0" y="0"/>
            <a:chExt cx="5231365" cy="1017984"/>
          </a:xfrm>
        </p:grpSpPr>
        <p:sp>
          <p:nvSpPr>
            <p:cNvPr id="436" name="Arbeitsplätze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Arbeitsplätze</a:t>
              </a:r>
            </a:p>
          </p:txBody>
        </p:sp>
        <p:pic>
          <p:nvPicPr>
            <p:cNvPr id="435" name="Arbeitsplätze Arbeitsplätze" descr="Arbeitsplätze Arbeitsplätz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40" name="Arbeitsplatz 0,8—&gt;0,65"/>
          <p:cNvGrpSpPr/>
          <p:nvPr/>
        </p:nvGrpSpPr>
        <p:grpSpPr>
          <a:xfrm>
            <a:off x="19193136" y="2175431"/>
            <a:ext cx="5231367" cy="1017985"/>
            <a:chOff x="0" y="0"/>
            <a:chExt cx="5231365" cy="1017984"/>
          </a:xfrm>
        </p:grpSpPr>
        <p:sp>
          <p:nvSpPr>
            <p:cNvPr id="439" name="Arbeitsplatz 0,8—&gt;0,65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Arbeitsplatz 0,8—&gt;0,65</a:t>
              </a:r>
            </a:p>
          </p:txBody>
        </p:sp>
        <p:pic>
          <p:nvPicPr>
            <p:cNvPr id="438" name="Arbeitsplatz 0,8—&gt;0,65 Arbeitsplatz 0,8—&gt;0,65" descr="Arbeitsplatz 0,8—&gt;0,65 Arbeitsplatz 0,8—&gt;0,65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sp>
        <p:nvSpPr>
          <p:cNvPr id="441" name="Optimierungside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3655">
              <a:spcBef>
                <a:spcPts val="3200"/>
              </a:spcBef>
              <a:defRPr sz="6887"/>
            </a:lvl1pPr>
          </a:lstStyle>
          <a:p>
            <a:pPr/>
            <a:r>
              <a:t>Optimierungsideen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ost Covid Work Methode (3)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Covid Work Methode (3)</a:t>
            </a:r>
          </a:p>
        </p:txBody>
      </p:sp>
      <p:sp>
        <p:nvSpPr>
          <p:cNvPr id="444" name="Optimierungside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3655">
              <a:spcBef>
                <a:spcPts val="3200"/>
              </a:spcBef>
              <a:defRPr sz="6887"/>
            </a:lvl1pPr>
          </a:lstStyle>
          <a:p>
            <a:pPr/>
            <a:r>
              <a:t>Optimierungsideen</a:t>
            </a:r>
          </a:p>
        </p:txBody>
      </p:sp>
      <p:sp>
        <p:nvSpPr>
          <p:cNvPr id="445" name="Linie"/>
          <p:cNvSpPr/>
          <p:nvPr/>
        </p:nvSpPr>
        <p:spPr>
          <a:xfrm flipV="1">
            <a:off x="11477624" y="3572916"/>
            <a:ext cx="1" cy="89309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6" name="2020/1H2021"/>
          <p:cNvSpPr txBox="1"/>
          <p:nvPr/>
        </p:nvSpPr>
        <p:spPr>
          <a:xfrm>
            <a:off x="5360743" y="3209532"/>
            <a:ext cx="196108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2020/1H2021</a:t>
            </a:r>
          </a:p>
        </p:txBody>
      </p:sp>
      <p:sp>
        <p:nvSpPr>
          <p:cNvPr id="447" name="2021+"/>
          <p:cNvSpPr txBox="1"/>
          <p:nvPr/>
        </p:nvSpPr>
        <p:spPr>
          <a:xfrm>
            <a:off x="17527661" y="3209532"/>
            <a:ext cx="9750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2021+</a:t>
            </a:r>
          </a:p>
        </p:txBody>
      </p:sp>
      <p:grpSp>
        <p:nvGrpSpPr>
          <p:cNvPr id="450" name="Rechteck"/>
          <p:cNvGrpSpPr/>
          <p:nvPr/>
        </p:nvGrpSpPr>
        <p:grpSpPr>
          <a:xfrm>
            <a:off x="3725601" y="5294907"/>
            <a:ext cx="5231367" cy="1017986"/>
            <a:chOff x="0" y="0"/>
            <a:chExt cx="5231365" cy="1017984"/>
          </a:xfrm>
        </p:grpSpPr>
        <p:sp>
          <p:nvSpPr>
            <p:cNvPr id="449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48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53" name="Rechteck"/>
          <p:cNvGrpSpPr/>
          <p:nvPr/>
        </p:nvGrpSpPr>
        <p:grpSpPr>
          <a:xfrm>
            <a:off x="11705076" y="3727946"/>
            <a:ext cx="5231367" cy="1017985"/>
            <a:chOff x="0" y="0"/>
            <a:chExt cx="5231365" cy="1017984"/>
          </a:xfrm>
        </p:grpSpPr>
        <p:sp>
          <p:nvSpPr>
            <p:cNvPr id="452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51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56" name="Rechteck"/>
          <p:cNvGrpSpPr/>
          <p:nvPr/>
        </p:nvGrpSpPr>
        <p:grpSpPr>
          <a:xfrm>
            <a:off x="13740645" y="6426029"/>
            <a:ext cx="5231366" cy="1017985"/>
            <a:chOff x="0" y="0"/>
            <a:chExt cx="5231365" cy="1017984"/>
          </a:xfrm>
        </p:grpSpPr>
        <p:sp>
          <p:nvSpPr>
            <p:cNvPr id="455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54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59" name="Rechteck"/>
          <p:cNvGrpSpPr/>
          <p:nvPr/>
        </p:nvGrpSpPr>
        <p:grpSpPr>
          <a:xfrm>
            <a:off x="18496160" y="12339318"/>
            <a:ext cx="5231367" cy="1017986"/>
            <a:chOff x="0" y="0"/>
            <a:chExt cx="5231365" cy="1017984"/>
          </a:xfrm>
        </p:grpSpPr>
        <p:sp>
          <p:nvSpPr>
            <p:cNvPr id="458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57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62" name="Rechteck"/>
          <p:cNvGrpSpPr/>
          <p:nvPr/>
        </p:nvGrpSpPr>
        <p:grpSpPr>
          <a:xfrm>
            <a:off x="12422621" y="8944385"/>
            <a:ext cx="5231367" cy="1017985"/>
            <a:chOff x="0" y="0"/>
            <a:chExt cx="5231365" cy="1017984"/>
          </a:xfrm>
        </p:grpSpPr>
        <p:sp>
          <p:nvSpPr>
            <p:cNvPr id="461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60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65" name="Rechteck"/>
          <p:cNvGrpSpPr/>
          <p:nvPr/>
        </p:nvGrpSpPr>
        <p:grpSpPr>
          <a:xfrm>
            <a:off x="12422621" y="10365156"/>
            <a:ext cx="7867412" cy="1017985"/>
            <a:chOff x="0" y="0"/>
            <a:chExt cx="7867411" cy="1017984"/>
          </a:xfrm>
        </p:grpSpPr>
        <p:sp>
          <p:nvSpPr>
            <p:cNvPr id="464" name="Rechteck"/>
            <p:cNvSpPr/>
            <p:nvPr/>
          </p:nvSpPr>
          <p:spPr>
            <a:xfrm>
              <a:off x="50799" y="50800"/>
              <a:ext cx="7765813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63" name="Rechteck Rechteck" descr="Rechteck Rechtec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7867413" cy="1017985"/>
            </a:xfrm>
            <a:prstGeom prst="rect">
              <a:avLst/>
            </a:prstGeom>
            <a:effectLst/>
          </p:spPr>
        </p:pic>
      </p:grpSp>
      <p:grpSp>
        <p:nvGrpSpPr>
          <p:cNvPr id="468" name="Rechteck"/>
          <p:cNvGrpSpPr/>
          <p:nvPr/>
        </p:nvGrpSpPr>
        <p:grpSpPr>
          <a:xfrm>
            <a:off x="13105445" y="11228887"/>
            <a:ext cx="7867412" cy="1017985"/>
            <a:chOff x="0" y="0"/>
            <a:chExt cx="7867411" cy="1017984"/>
          </a:xfrm>
        </p:grpSpPr>
        <p:sp>
          <p:nvSpPr>
            <p:cNvPr id="467" name="Rechteck"/>
            <p:cNvSpPr/>
            <p:nvPr/>
          </p:nvSpPr>
          <p:spPr>
            <a:xfrm>
              <a:off x="50799" y="50800"/>
              <a:ext cx="7765813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66" name="Rechteck Rechteck" descr="Rechteck Rechtec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7867413" cy="1017985"/>
            </a:xfrm>
            <a:prstGeom prst="rect">
              <a:avLst/>
            </a:prstGeom>
            <a:effectLst/>
          </p:spPr>
        </p:pic>
      </p:grpSp>
      <p:grpSp>
        <p:nvGrpSpPr>
          <p:cNvPr id="471" name="Rechteck"/>
          <p:cNvGrpSpPr/>
          <p:nvPr/>
        </p:nvGrpSpPr>
        <p:grpSpPr>
          <a:xfrm>
            <a:off x="3725601" y="6643802"/>
            <a:ext cx="5231367" cy="1017986"/>
            <a:chOff x="0" y="0"/>
            <a:chExt cx="5231365" cy="1017984"/>
          </a:xfrm>
        </p:grpSpPr>
        <p:sp>
          <p:nvSpPr>
            <p:cNvPr id="470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69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74" name="Rechteck"/>
          <p:cNvGrpSpPr/>
          <p:nvPr/>
        </p:nvGrpSpPr>
        <p:grpSpPr>
          <a:xfrm>
            <a:off x="11705076" y="7529378"/>
            <a:ext cx="5231367" cy="1017985"/>
            <a:chOff x="0" y="0"/>
            <a:chExt cx="5231365" cy="1017984"/>
          </a:xfrm>
        </p:grpSpPr>
        <p:sp>
          <p:nvSpPr>
            <p:cNvPr id="473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72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77" name="Rechteck"/>
          <p:cNvGrpSpPr/>
          <p:nvPr/>
        </p:nvGrpSpPr>
        <p:grpSpPr>
          <a:xfrm>
            <a:off x="17598924" y="4082972"/>
            <a:ext cx="5231367" cy="1017985"/>
            <a:chOff x="0" y="0"/>
            <a:chExt cx="5231365" cy="1017984"/>
          </a:xfrm>
        </p:grpSpPr>
        <p:sp>
          <p:nvSpPr>
            <p:cNvPr id="476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75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80" name="Rechteck"/>
          <p:cNvGrpSpPr/>
          <p:nvPr/>
        </p:nvGrpSpPr>
        <p:grpSpPr>
          <a:xfrm>
            <a:off x="3725601" y="8154420"/>
            <a:ext cx="5231367" cy="1017985"/>
            <a:chOff x="0" y="0"/>
            <a:chExt cx="5231365" cy="1017984"/>
          </a:xfrm>
        </p:grpSpPr>
        <p:sp>
          <p:nvSpPr>
            <p:cNvPr id="479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78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83" name="Rechteck"/>
          <p:cNvGrpSpPr/>
          <p:nvPr/>
        </p:nvGrpSpPr>
        <p:grpSpPr>
          <a:xfrm>
            <a:off x="17598924" y="7774227"/>
            <a:ext cx="5231367" cy="1017986"/>
            <a:chOff x="0" y="0"/>
            <a:chExt cx="5231365" cy="1017984"/>
          </a:xfrm>
        </p:grpSpPr>
        <p:sp>
          <p:nvSpPr>
            <p:cNvPr id="482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81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86" name="Rechteck"/>
          <p:cNvGrpSpPr/>
          <p:nvPr/>
        </p:nvGrpSpPr>
        <p:grpSpPr>
          <a:xfrm>
            <a:off x="18719286" y="6303604"/>
            <a:ext cx="5231367" cy="1017986"/>
            <a:chOff x="0" y="0"/>
            <a:chExt cx="5231365" cy="1017984"/>
          </a:xfrm>
        </p:grpSpPr>
        <p:sp>
          <p:nvSpPr>
            <p:cNvPr id="485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84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89" name="Rechteck"/>
          <p:cNvGrpSpPr/>
          <p:nvPr/>
        </p:nvGrpSpPr>
        <p:grpSpPr>
          <a:xfrm>
            <a:off x="11705076" y="5294907"/>
            <a:ext cx="5231367" cy="1017986"/>
            <a:chOff x="0" y="0"/>
            <a:chExt cx="5231365" cy="1017984"/>
          </a:xfrm>
        </p:grpSpPr>
        <p:sp>
          <p:nvSpPr>
            <p:cNvPr id="488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87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92" name="Rechteck"/>
          <p:cNvGrpSpPr/>
          <p:nvPr/>
        </p:nvGrpSpPr>
        <p:grpSpPr>
          <a:xfrm>
            <a:off x="17977490" y="5213570"/>
            <a:ext cx="5231367" cy="1017986"/>
            <a:chOff x="0" y="0"/>
            <a:chExt cx="5231365" cy="1017984"/>
          </a:xfrm>
        </p:grpSpPr>
        <p:sp>
          <p:nvSpPr>
            <p:cNvPr id="491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90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95" name="Rechteck"/>
          <p:cNvGrpSpPr/>
          <p:nvPr/>
        </p:nvGrpSpPr>
        <p:grpSpPr>
          <a:xfrm>
            <a:off x="19018963" y="2951850"/>
            <a:ext cx="5231367" cy="1017985"/>
            <a:chOff x="0" y="0"/>
            <a:chExt cx="5231365" cy="1017984"/>
          </a:xfrm>
        </p:grpSpPr>
        <p:sp>
          <p:nvSpPr>
            <p:cNvPr id="494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93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498" name="Rechteck"/>
          <p:cNvGrpSpPr/>
          <p:nvPr/>
        </p:nvGrpSpPr>
        <p:grpSpPr>
          <a:xfrm>
            <a:off x="3725601" y="9503315"/>
            <a:ext cx="5231367" cy="1017985"/>
            <a:chOff x="0" y="0"/>
            <a:chExt cx="5231365" cy="1017984"/>
          </a:xfrm>
        </p:grpSpPr>
        <p:sp>
          <p:nvSpPr>
            <p:cNvPr id="497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96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501" name="Rechteck"/>
          <p:cNvGrpSpPr/>
          <p:nvPr/>
        </p:nvGrpSpPr>
        <p:grpSpPr>
          <a:xfrm>
            <a:off x="3725601" y="10852211"/>
            <a:ext cx="5231367" cy="1017985"/>
            <a:chOff x="0" y="0"/>
            <a:chExt cx="5231365" cy="1017984"/>
          </a:xfrm>
        </p:grpSpPr>
        <p:sp>
          <p:nvSpPr>
            <p:cNvPr id="500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99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  <p:grpSp>
        <p:nvGrpSpPr>
          <p:cNvPr id="504" name="Rechteck"/>
          <p:cNvGrpSpPr/>
          <p:nvPr/>
        </p:nvGrpSpPr>
        <p:grpSpPr>
          <a:xfrm>
            <a:off x="11705076" y="12339318"/>
            <a:ext cx="5231367" cy="1017986"/>
            <a:chOff x="0" y="0"/>
            <a:chExt cx="5231365" cy="1017984"/>
          </a:xfrm>
        </p:grpSpPr>
        <p:sp>
          <p:nvSpPr>
            <p:cNvPr id="503" name="Rechteck"/>
            <p:cNvSpPr/>
            <p:nvPr/>
          </p:nvSpPr>
          <p:spPr>
            <a:xfrm>
              <a:off x="50799" y="50800"/>
              <a:ext cx="5129767" cy="916385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502" name="Rechteck Rechteck" descr="Rechteck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231367" cy="10179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am-Energieanalyse…"/>
          <p:cNvSpPr txBox="1"/>
          <p:nvPr>
            <p:ph type="body" idx="1"/>
          </p:nvPr>
        </p:nvSpPr>
        <p:spPr>
          <a:xfrm>
            <a:off x="1014361" y="3180600"/>
            <a:ext cx="17145001" cy="8590360"/>
          </a:xfrm>
          <a:prstGeom prst="rect">
            <a:avLst/>
          </a:prstGeom>
        </p:spPr>
        <p:txBody>
          <a:bodyPr/>
          <a:lstStyle/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Team-Energieanalyse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Landkartenanalyse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Optimierungsideen</a:t>
            </a:r>
          </a:p>
          <a:p>
            <a:pPr lvl="1" marL="1740958" indent="-851958">
              <a:buClrTx/>
              <a:buSzPct val="100000"/>
              <a:buFontTx/>
              <a:buAutoNum type="arabicPeriod" startAt="1"/>
            </a:pPr>
            <a:r>
              <a:t>Priorisierung der Ideen</a:t>
            </a:r>
          </a:p>
          <a:p>
            <a:pPr lvl="1"/>
          </a:p>
          <a:p>
            <a:pPr lvl="1"/>
            <a:r>
              <a:t>Kleine Schritte der Umsetzung &amp; Review</a:t>
            </a:r>
          </a:p>
        </p:txBody>
      </p:sp>
      <p:sp>
        <p:nvSpPr>
          <p:cNvPr id="507" name="Linie"/>
          <p:cNvSpPr/>
          <p:nvPr/>
        </p:nvSpPr>
        <p:spPr>
          <a:xfrm flipV="1">
            <a:off x="19272386" y="10474123"/>
            <a:ext cx="1" cy="248677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8" name="Linie"/>
          <p:cNvSpPr/>
          <p:nvPr/>
        </p:nvSpPr>
        <p:spPr>
          <a:xfrm>
            <a:off x="18176633" y="11717508"/>
            <a:ext cx="219150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9" name="Geringer Aufwand"/>
          <p:cNvSpPr txBox="1"/>
          <p:nvPr/>
        </p:nvSpPr>
        <p:spPr>
          <a:xfrm>
            <a:off x="17984911" y="9887741"/>
            <a:ext cx="257495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Geringer Aufwand</a:t>
            </a:r>
          </a:p>
        </p:txBody>
      </p:sp>
      <p:sp>
        <p:nvSpPr>
          <p:cNvPr id="510" name="Hoher Aufwand"/>
          <p:cNvSpPr txBox="1"/>
          <p:nvPr/>
        </p:nvSpPr>
        <p:spPr>
          <a:xfrm>
            <a:off x="18156970" y="13085909"/>
            <a:ext cx="223083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Hoher Aufwand</a:t>
            </a:r>
          </a:p>
        </p:txBody>
      </p:sp>
      <p:sp>
        <p:nvSpPr>
          <p:cNvPr id="511" name="Hohe Wirkung"/>
          <p:cNvSpPr txBox="1"/>
          <p:nvPr/>
        </p:nvSpPr>
        <p:spPr>
          <a:xfrm>
            <a:off x="20385411" y="11486825"/>
            <a:ext cx="205069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Hohe Wirkung</a:t>
            </a:r>
          </a:p>
        </p:txBody>
      </p:sp>
      <p:sp>
        <p:nvSpPr>
          <p:cNvPr id="512" name="Geringe Wirkung"/>
          <p:cNvSpPr txBox="1"/>
          <p:nvPr/>
        </p:nvSpPr>
        <p:spPr>
          <a:xfrm>
            <a:off x="15764548" y="11486825"/>
            <a:ext cx="239481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Geringe Wirkung</a:t>
            </a:r>
          </a:p>
        </p:txBody>
      </p:sp>
      <p:grpSp>
        <p:nvGrpSpPr>
          <p:cNvPr id="515" name="1"/>
          <p:cNvGrpSpPr/>
          <p:nvPr/>
        </p:nvGrpSpPr>
        <p:grpSpPr>
          <a:xfrm>
            <a:off x="19742529" y="10303933"/>
            <a:ext cx="984002" cy="397867"/>
            <a:chOff x="0" y="0"/>
            <a:chExt cx="984000" cy="397865"/>
          </a:xfrm>
        </p:grpSpPr>
        <p:sp>
          <p:nvSpPr>
            <p:cNvPr id="514" name="1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15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pic>
          <p:nvPicPr>
            <p:cNvPr id="513" name="1 1" descr="1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grpSp>
        <p:nvGrpSpPr>
          <p:cNvPr id="518" name="…."/>
          <p:cNvGrpSpPr/>
          <p:nvPr/>
        </p:nvGrpSpPr>
        <p:grpSpPr>
          <a:xfrm>
            <a:off x="19372877" y="10828025"/>
            <a:ext cx="984002" cy="397866"/>
            <a:chOff x="0" y="0"/>
            <a:chExt cx="984000" cy="397865"/>
          </a:xfrm>
        </p:grpSpPr>
        <p:sp>
          <p:nvSpPr>
            <p:cNvPr id="517" name="….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516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grpSp>
        <p:nvGrpSpPr>
          <p:cNvPr id="521" name="…."/>
          <p:cNvGrpSpPr/>
          <p:nvPr/>
        </p:nvGrpSpPr>
        <p:grpSpPr>
          <a:xfrm>
            <a:off x="20417159" y="11163298"/>
            <a:ext cx="984002" cy="397867"/>
            <a:chOff x="0" y="0"/>
            <a:chExt cx="984000" cy="397865"/>
          </a:xfrm>
        </p:grpSpPr>
        <p:sp>
          <p:nvSpPr>
            <p:cNvPr id="520" name="…."/>
            <p:cNvSpPr/>
            <p:nvPr/>
          </p:nvSpPr>
          <p:spPr>
            <a:xfrm>
              <a:off x="19050" y="19050"/>
              <a:ext cx="945901" cy="359766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….</a:t>
              </a:r>
            </a:p>
          </p:txBody>
        </p:sp>
        <p:pic>
          <p:nvPicPr>
            <p:cNvPr id="519" name="…. …." descr="…. …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4001" cy="397866"/>
            </a:xfrm>
            <a:prstGeom prst="rect">
              <a:avLst/>
            </a:prstGeom>
            <a:effectLst/>
          </p:spPr>
        </p:pic>
      </p:grpSp>
      <p:pic>
        <p:nvPicPr>
          <p:cNvPr id="52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2619" y="6814155"/>
            <a:ext cx="4379534" cy="2486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27624" y="2962083"/>
            <a:ext cx="6089525" cy="3468842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Linie"/>
          <p:cNvSpPr/>
          <p:nvPr/>
        </p:nvSpPr>
        <p:spPr>
          <a:xfrm flipV="1">
            <a:off x="9344220" y="2297848"/>
            <a:ext cx="6254418" cy="13592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5" name="Linie"/>
          <p:cNvSpPr/>
          <p:nvPr/>
        </p:nvSpPr>
        <p:spPr>
          <a:xfrm>
            <a:off x="9502657" y="4885197"/>
            <a:ext cx="625708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6" name="Linie"/>
          <p:cNvSpPr/>
          <p:nvPr/>
        </p:nvSpPr>
        <p:spPr>
          <a:xfrm>
            <a:off x="9378130" y="6294567"/>
            <a:ext cx="6811069" cy="144579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7" name="Linie"/>
          <p:cNvSpPr/>
          <p:nvPr/>
        </p:nvSpPr>
        <p:spPr>
          <a:xfrm>
            <a:off x="9226982" y="7543040"/>
            <a:ext cx="6492026" cy="32925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8" name="Rechteck"/>
          <p:cNvSpPr/>
          <p:nvPr/>
        </p:nvSpPr>
        <p:spPr>
          <a:xfrm>
            <a:off x="3322193" y="1257300"/>
            <a:ext cx="12868598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2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9808" y="250060"/>
            <a:ext cx="6525156" cy="2662180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Post Covid Work Methode"/>
          <p:cNvSpPr txBox="1"/>
          <p:nvPr>
            <p:ph type="title"/>
          </p:nvPr>
        </p:nvSpPr>
        <p:spPr>
          <a:xfrm>
            <a:off x="415294" y="533289"/>
            <a:ext cx="17145001" cy="1017985"/>
          </a:xfrm>
          <a:prstGeom prst="rect">
            <a:avLst/>
          </a:prstGeom>
        </p:spPr>
        <p:txBody>
          <a:bodyPr/>
          <a:lstStyle>
            <a:lvl1pPr defTabSz="673655">
              <a:spcBef>
                <a:spcPts val="3200"/>
              </a:spcBef>
              <a:defRPr sz="6887"/>
            </a:lvl1pPr>
          </a:lstStyle>
          <a:p>
            <a:pPr/>
            <a:r>
              <a:t>Post Covid Work Methode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